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Roboto Condensed"/>
      <p:regular r:id="rId105"/>
      <p:bold r:id="rId106"/>
      <p:italic r:id="rId107"/>
      <p:boldItalic r:id="rId108"/>
    </p:embeddedFont>
    <p:embeddedFont>
      <p:font typeface="Helvetica Neue"/>
      <p:regular r:id="rId109"/>
      <p:bold r:id="rId110"/>
      <p:italic r:id="rId111"/>
      <p:boldItalic r:id="rId1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B9E0EB9-7605-4477-B14C-EDA7D28BE639}">
  <a:tblStyle styleId="{6B9E0EB9-7605-4477-B14C-EDA7D28BE63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96A2F01-95F1-4E28-8DCE-79CD1D1D620F}"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Condensed-italic.fntdata"/><Relationship Id="rId106" Type="http://schemas.openxmlformats.org/officeDocument/2006/relationships/font" Target="fonts/RobotoCondensed-bold.fntdata"/><Relationship Id="rId105" Type="http://schemas.openxmlformats.org/officeDocument/2006/relationships/font" Target="fonts/RobotoCondensed-regular.fntdata"/><Relationship Id="rId104" Type="http://schemas.openxmlformats.org/officeDocument/2006/relationships/slide" Target="slides/slide98.xml"/><Relationship Id="rId109" Type="http://schemas.openxmlformats.org/officeDocument/2006/relationships/font" Target="fonts/HelveticaNeue-regular.fntdata"/><Relationship Id="rId108" Type="http://schemas.openxmlformats.org/officeDocument/2006/relationships/font" Target="fonts/RobotoCondense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2" Type="http://schemas.openxmlformats.org/officeDocument/2006/relationships/font" Target="fonts/HelveticaNeue-boldItalic.fntdata"/><Relationship Id="rId111" Type="http://schemas.openxmlformats.org/officeDocument/2006/relationships/font" Target="fonts/HelveticaNeue-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 name="Shape 43"/>
        <p:cNvGrpSpPr/>
        <p:nvPr/>
      </p:nvGrpSpPr>
      <p:grpSpPr>
        <a:xfrm>
          <a:off x="0" y="0"/>
          <a:ext cx="0" cy="0"/>
          <a:chOff x="0" y="0"/>
          <a:chExt cx="0" cy="0"/>
        </a:xfrm>
      </p:grpSpPr>
      <p:sp>
        <p:nvSpPr>
          <p:cNvPr id="44" name="Google Shape;4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 name="Google Shape;4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1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8" name="Google Shape;138;p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US"/>
              <a:t>Changed to used</a:t>
            </a:r>
            <a:endParaRPr/>
          </a:p>
        </p:txBody>
      </p:sp>
      <p:sp>
        <p:nvSpPr>
          <p:cNvPr id="147" name="Google Shape;147;p1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--Updated and will note many of the items can be installed into Windows now. The purpose of the slide isnt precision, it is to make generalities that will allow comfort.  </a:t>
            </a:r>
            <a:r>
              <a:rPr lang="en-US"/>
              <a:t>Note from Ritu: I think our message should not necessarily mean that the students should switch to Linux….moreover, this slide seems to lack precision. Microsoft has stopped supporting internet explorer (Not totally true, they still support Windows 8.1 which uses Internet Explorer), and outlook mail(the built in version of Outlook Lite now named Windows Mail App corrected)  has been pushed to office 365 and is browser based to, thereby, making it accessible from any OS that supports a browser (True but trying to make general connection, cloud changes all. For example you could consider Office as being free </a:t>
            </a:r>
            <a:r>
              <a:rPr lang="en-US"/>
              <a:t>counting</a:t>
            </a:r>
            <a:r>
              <a:rPr lang="en-US"/>
              <a:t> the cloud but that isnt a full featured version of Office any application). Moreover the GCC can work on Windows too using MinGW (agreed and will mention as well as ability to install other Linux  shells through the windows store). </a:t>
            </a:r>
            <a:endParaRPr/>
          </a:p>
          <a:p>
            <a:pPr indent="0" lvl="0" marL="0" rtl="0" algn="l">
              <a:lnSpc>
                <a:spcPct val="100000"/>
              </a:lnSpc>
              <a:spcBef>
                <a:spcPts val="0"/>
              </a:spcBef>
              <a:spcAft>
                <a:spcPts val="0"/>
              </a:spcAft>
              <a:buSzPts val="1100"/>
              <a:buNone/>
            </a:pPr>
            <a:r>
              <a:t/>
            </a:r>
            <a:endParaRPr/>
          </a:p>
        </p:txBody>
      </p:sp>
      <p:sp>
        <p:nvSpPr>
          <p:cNvPr id="155" name="Google Shape;155;p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edbe640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edbe640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Difference between CTRL+C, and CTRL+D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226" name="Google Shape;226;p2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Courier New"/>
                <a:ea typeface="Courier New"/>
                <a:cs typeface="Courier New"/>
                <a:sym typeface="Courier New"/>
              </a:rPr>
              <a:t>less </a:t>
            </a:r>
            <a:r>
              <a:rPr b="0" i="0" lang="en-US" sz="1100" u="none" cap="none" strike="noStrike">
                <a:solidFill>
                  <a:srgbClr val="000000"/>
                </a:solidFill>
                <a:latin typeface="Calibri"/>
                <a:ea typeface="Calibri"/>
                <a:cs typeface="Calibri"/>
                <a:sym typeface="Calibri"/>
              </a:rPr>
              <a:t>allows both  fwd and bwd movement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3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3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4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p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4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Repeat of slide #51 up coming</a:t>
            </a:r>
            <a:endParaRPr/>
          </a:p>
        </p:txBody>
      </p:sp>
      <p:sp>
        <p:nvSpPr>
          <p:cNvPr id="451" name="Google Shape;451;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4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4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p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5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5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5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5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p5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6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9" name="Google Shape;579;p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8" name="Google Shape;588;p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6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6" name="Google Shape;596;p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6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5" name="Google Shape;605;p6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6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5" name="Google Shape;615;p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6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p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6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6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2" name="Google Shape;642;p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7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8" name="Google Shape;658;p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6" name="Google Shape;72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sz="1200">
                <a:solidFill>
                  <a:schemeClr val="dk1"/>
                </a:solidFill>
                <a:latin typeface="Arial"/>
                <a:ea typeface="Arial"/>
                <a:cs typeface="Arial"/>
                <a:sym typeface="Arial"/>
              </a:rPr>
              <a:t>#!/bin/sh</a:t>
            </a:r>
            <a:endParaRPr sz="1200">
              <a:solidFill>
                <a:schemeClr val="dk1"/>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200">
                <a:solidFill>
                  <a:schemeClr val="dk1"/>
                </a:solidFill>
                <a:latin typeface="Arial"/>
                <a:ea typeface="Arial"/>
                <a:cs typeface="Arial"/>
                <a:sym typeface="Arial"/>
              </a:rPr>
              <a:t>md5 $1</a:t>
            </a:r>
            <a:endParaRPr/>
          </a:p>
        </p:txBody>
      </p:sp>
      <p:sp>
        <p:nvSpPr>
          <p:cNvPr id="742" name="Google Shape;742;p8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p8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5" name="Google Shape;755;p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0" name="Google Shape;780;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788" name="Google Shape;788;p8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796" name="Google Shape;796;p8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11" name="Google Shape;811;p9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819" name="Google Shape;819;p9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3" name="Shape 853"/>
        <p:cNvGrpSpPr/>
        <p:nvPr/>
      </p:nvGrpSpPr>
      <p:grpSpPr>
        <a:xfrm>
          <a:off x="0" y="0"/>
          <a:ext cx="0" cy="0"/>
          <a:chOff x="0" y="0"/>
          <a:chExt cx="0" cy="0"/>
        </a:xfrm>
      </p:grpSpPr>
      <p:sp>
        <p:nvSpPr>
          <p:cNvPr id="854" name="Google Shape;854;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txBox="1"/>
          <p:nvPr/>
        </p:nvSpPr>
        <p:spPr>
          <a:xfrm>
            <a:off x="6705600" y="263128"/>
            <a:ext cx="2133600" cy="2739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chemeClr val="lt1"/>
              </a:buClr>
              <a:buSzPts val="300"/>
              <a:buFont typeface="Verdana"/>
              <a:buNone/>
            </a:pPr>
            <a:r>
              <a:rPr b="0" i="0" lang="en-US" sz="1100" u="none" cap="none" strike="noStrike">
                <a:solidFill>
                  <a:schemeClr val="lt1"/>
                </a:solidFill>
                <a:latin typeface="Verdana"/>
                <a:ea typeface="Verdana"/>
                <a:cs typeface="Verdana"/>
                <a:sym typeface="Verdana"/>
              </a:rPr>
              <a:t>August 15, 2016</a:t>
            </a:r>
            <a:endParaRPr b="0" i="0" sz="11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609600" y="1997536"/>
            <a:ext cx="7848600" cy="688500"/>
          </a:xfrm>
          <a:prstGeom prst="rect">
            <a:avLst/>
          </a:prstGeom>
          <a:noFill/>
          <a:ln>
            <a:noFill/>
          </a:ln>
        </p:spPr>
        <p:txBody>
          <a:bodyPr anchorCtr="0" anchor="ctr" bIns="68575" lIns="68575" spcFirstLastPara="1" rIns="68575" wrap="square" tIns="68575"/>
          <a:lstStyle>
            <a:lvl1pPr lvl="0" marR="0" algn="l">
              <a:lnSpc>
                <a:spcPct val="100000"/>
              </a:lnSpc>
              <a:spcBef>
                <a:spcPts val="0"/>
              </a:spcBef>
              <a:spcAft>
                <a:spcPts val="0"/>
              </a:spcAft>
              <a:buClr>
                <a:schemeClr val="lt1"/>
              </a:buClr>
              <a:buSzPts val="2400"/>
              <a:buFont typeface="Arial"/>
              <a:buNone/>
              <a:defRPr b="1" i="0" sz="24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2pPr>
            <a:lvl3pPr lvl="2"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3pPr>
            <a:lvl4pPr lvl="3"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4pPr>
            <a:lvl5pPr lvl="4"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5pPr>
            <a:lvl6pPr lvl="5"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6pPr>
            <a:lvl7pPr lvl="6"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7pPr>
            <a:lvl8pPr lvl="7"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8pPr>
            <a:lvl9pPr lvl="8"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9pPr>
          </a:lstStyle>
          <a:p/>
        </p:txBody>
      </p:sp>
      <p:sp>
        <p:nvSpPr>
          <p:cNvPr id="13" name="Google Shape;13;p2"/>
          <p:cNvSpPr txBox="1"/>
          <p:nvPr>
            <p:ph idx="1" type="subTitle"/>
          </p:nvPr>
        </p:nvSpPr>
        <p:spPr>
          <a:xfrm>
            <a:off x="609600" y="2743200"/>
            <a:ext cx="7848600" cy="379200"/>
          </a:xfrm>
          <a:prstGeom prst="rect">
            <a:avLst/>
          </a:prstGeom>
          <a:noFill/>
          <a:ln>
            <a:noFill/>
          </a:ln>
        </p:spPr>
        <p:txBody>
          <a:bodyPr anchorCtr="0" anchor="t" bIns="68575" lIns="68575" spcFirstLastPara="1" rIns="68575" wrap="square" tIns="68575"/>
          <a:lstStyle>
            <a:lvl1pPr lvl="0" marR="0" algn="l">
              <a:lnSpc>
                <a:spcPct val="100000"/>
              </a:lnSpc>
              <a:spcBef>
                <a:spcPts val="400"/>
              </a:spcBef>
              <a:spcAft>
                <a:spcPts val="0"/>
              </a:spcAft>
              <a:buClr>
                <a:srgbClr val="B7CCE4"/>
              </a:buClr>
              <a:buSzPts val="2000"/>
              <a:buFont typeface="Arial"/>
              <a:buNone/>
              <a:defRPr b="1" i="0" sz="2000" u="none" cap="none" strike="noStrike">
                <a:solidFill>
                  <a:srgbClr val="B7CCE4"/>
                </a:solidFill>
                <a:latin typeface="Arial"/>
                <a:ea typeface="Arial"/>
                <a:cs typeface="Arial"/>
                <a:sym typeface="Arial"/>
              </a:defRPr>
            </a:lvl1pPr>
            <a:lvl2pPr lvl="1" marR="0" algn="ctr">
              <a:lnSpc>
                <a:spcPct val="100000"/>
              </a:lnSpc>
              <a:spcBef>
                <a:spcPts val="400"/>
              </a:spcBef>
              <a:spcAft>
                <a:spcPts val="0"/>
              </a:spcAft>
              <a:buClr>
                <a:srgbClr val="888888"/>
              </a:buClr>
              <a:buSzPts val="2100"/>
              <a:buFont typeface="Arial"/>
              <a:buNone/>
              <a:defRPr b="0" i="0" sz="2100" u="none" cap="none" strike="noStrike">
                <a:solidFill>
                  <a:srgbClr val="888888"/>
                </a:solidFill>
                <a:latin typeface="Calibri"/>
                <a:ea typeface="Calibri"/>
                <a:cs typeface="Calibri"/>
                <a:sym typeface="Calibri"/>
              </a:defRPr>
            </a:lvl2pPr>
            <a:lvl3pPr lvl="2" marR="0" algn="ctr">
              <a:lnSpc>
                <a:spcPct val="100000"/>
              </a:lnSpc>
              <a:spcBef>
                <a:spcPts val="4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lvl="3"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4pPr>
            <a:lvl5pPr lvl="4"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5pPr>
            <a:lvl6pPr lvl="5"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6pPr>
            <a:lvl7pPr lvl="6"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7pPr>
            <a:lvl8pPr lvl="7"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8pPr>
            <a:lvl9pPr lvl="8" marR="0" algn="ctr">
              <a:lnSpc>
                <a:spcPct val="10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9pPr>
          </a:lstStyle>
          <a:p/>
        </p:txBody>
      </p:sp>
      <p:pic>
        <p:nvPicPr>
          <p:cNvPr descr="XSEDE_presentation_title.jpg" id="14" name="Google Shape;14;p2"/>
          <p:cNvPicPr preferRelativeResize="0"/>
          <p:nvPr/>
        </p:nvPicPr>
        <p:blipFill rotWithShape="1">
          <a:blip r:embed="rId2">
            <a:alphaModFix/>
          </a:blip>
          <a:srcRect b="0" l="0" r="0" t="0"/>
          <a:stretch/>
        </p:blipFill>
        <p:spPr>
          <a:xfrm>
            <a:off x="0" y="0"/>
            <a:ext cx="9052560" cy="50920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lstStyle>
            <a:lvl1pPr lvl="0"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1pPr>
            <a:lvl2pPr lvl="1"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2pPr>
            <a:lvl3pPr lvl="2"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3pPr>
            <a:lvl4pPr lvl="3"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4pPr>
            <a:lvl5pPr lvl="4"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5pPr>
            <a:lvl6pPr lvl="5"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6pPr>
            <a:lvl7pPr lvl="6"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7pPr>
            <a:lvl8pPr lvl="7"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8pPr>
            <a:lvl9pPr lvl="8"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9pPr>
          </a:lstStyle>
          <a:p/>
        </p:txBody>
      </p:sp>
      <p:sp>
        <p:nvSpPr>
          <p:cNvPr id="17" name="Google Shape;17;p3"/>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lstStyle>
            <a:lvl1pPr indent="-381000" lvl="0" marL="457200" marR="0" algn="l">
              <a:lnSpc>
                <a:spcPct val="100000"/>
              </a:lnSpc>
              <a:spcBef>
                <a:spcPts val="500"/>
              </a:spcBef>
              <a:spcAft>
                <a:spcPts val="0"/>
              </a:spcAft>
              <a:buClr>
                <a:srgbClr val="254061"/>
              </a:buClr>
              <a:buSzPts val="2400"/>
              <a:buFont typeface="Arial"/>
              <a:buChar char="•"/>
              <a:defRPr b="0" i="0" sz="2400" u="none" cap="none" strike="noStrike">
                <a:solidFill>
                  <a:srgbClr val="254061"/>
                </a:solidFill>
                <a:latin typeface="Calibri"/>
                <a:ea typeface="Calibri"/>
                <a:cs typeface="Calibri"/>
                <a:sym typeface="Calibri"/>
              </a:defRPr>
            </a:lvl1pPr>
            <a:lvl2pPr indent="-361950" lvl="1" marL="914400" marR="0" algn="l">
              <a:lnSpc>
                <a:spcPct val="100000"/>
              </a:lnSpc>
              <a:spcBef>
                <a:spcPts val="400"/>
              </a:spcBef>
              <a:spcAft>
                <a:spcPts val="0"/>
              </a:spcAft>
              <a:buClr>
                <a:srgbClr val="7C81AD"/>
              </a:buClr>
              <a:buSzPts val="2100"/>
              <a:buFont typeface="Arial"/>
              <a:buChar char="–"/>
              <a:defRPr b="0" i="0" sz="2100" u="none" cap="none" strike="noStrike">
                <a:solidFill>
                  <a:srgbClr val="7C81AD"/>
                </a:solidFill>
                <a:latin typeface="Calibri"/>
                <a:ea typeface="Calibri"/>
                <a:cs typeface="Calibri"/>
                <a:sym typeface="Calibri"/>
              </a:defRPr>
            </a:lvl2pPr>
            <a:lvl3pPr indent="-342900" lvl="2" marL="1371600" marR="0" algn="l">
              <a:lnSpc>
                <a:spcPct val="100000"/>
              </a:lnSpc>
              <a:spcBef>
                <a:spcPts val="400"/>
              </a:spcBef>
              <a:spcAft>
                <a:spcPts val="0"/>
              </a:spcAft>
              <a:buClr>
                <a:srgbClr val="254061"/>
              </a:buClr>
              <a:buSzPts val="1800"/>
              <a:buFont typeface="Arial"/>
              <a:buChar char="•"/>
              <a:defRPr b="0" i="0" sz="1800" u="none" cap="none" strike="noStrike">
                <a:solidFill>
                  <a:srgbClr val="254061"/>
                </a:solidFill>
                <a:latin typeface="Calibri"/>
                <a:ea typeface="Calibri"/>
                <a:cs typeface="Calibri"/>
                <a:sym typeface="Calibri"/>
              </a:defRPr>
            </a:lvl3pPr>
            <a:lvl4pPr indent="-323850" lvl="3" marL="18288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4pPr>
            <a:lvl5pPr indent="-323850" lvl="4" marL="22860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8" name="Google Shape;18;p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9" name="Shape 19"/>
        <p:cNvGrpSpPr/>
        <p:nvPr/>
      </p:nvGrpSpPr>
      <p:grpSpPr>
        <a:xfrm>
          <a:off x="0" y="0"/>
          <a:ext cx="0" cy="0"/>
          <a:chOff x="0" y="0"/>
          <a:chExt cx="0" cy="0"/>
        </a:xfrm>
      </p:grpSpPr>
      <p:sp>
        <p:nvSpPr>
          <p:cNvPr id="20" name="Google Shape;20;p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 name="Google Shape;21;p4"/>
          <p:cNvSpPr txBox="1"/>
          <p:nvPr>
            <p:ph idx="1" type="body"/>
          </p:nvPr>
        </p:nvSpPr>
        <p:spPr>
          <a:xfrm>
            <a:off x="457200" y="1200547"/>
            <a:ext cx="8229600" cy="3374231"/>
          </a:xfrm>
          <a:prstGeom prst="rect">
            <a:avLst/>
          </a:prstGeom>
          <a:noFill/>
          <a:ln>
            <a:noFill/>
          </a:ln>
        </p:spPr>
        <p:txBody>
          <a:bodyPr anchorCtr="0" anchor="t" bIns="68575" lIns="68575" spcFirstLastPara="1" rIns="68575" wrap="square" tIns="68575"/>
          <a:lstStyle>
            <a:lvl1pPr indent="-381000" lvl="0" marL="457200" algn="l">
              <a:lnSpc>
                <a:spcPct val="100000"/>
              </a:lnSpc>
              <a:spcBef>
                <a:spcPts val="500"/>
              </a:spcBef>
              <a:spcAft>
                <a:spcPts val="0"/>
              </a:spcAft>
              <a:buSzPts val="2400"/>
              <a:buChar char="•"/>
              <a:defRPr/>
            </a:lvl1pPr>
            <a:lvl2pPr indent="-361950" lvl="1" marL="914400" algn="l">
              <a:lnSpc>
                <a:spcPct val="100000"/>
              </a:lnSpc>
              <a:spcBef>
                <a:spcPts val="400"/>
              </a:spcBef>
              <a:spcAft>
                <a:spcPts val="0"/>
              </a:spcAft>
              <a:buSzPts val="2100"/>
              <a:buChar char="–"/>
              <a:defRPr/>
            </a:lvl2pPr>
            <a:lvl3pPr indent="-342900" lvl="2" marL="1371600" algn="l">
              <a:lnSpc>
                <a:spcPct val="100000"/>
              </a:lnSpc>
              <a:spcBef>
                <a:spcPts val="400"/>
              </a:spcBef>
              <a:spcAft>
                <a:spcPts val="0"/>
              </a:spcAft>
              <a:buSzPts val="1800"/>
              <a:buChar char="•"/>
              <a:defRPr/>
            </a:lvl3pPr>
            <a:lvl4pPr indent="-323850" lvl="3" marL="1828800" algn="l">
              <a:lnSpc>
                <a:spcPct val="100000"/>
              </a:lnSpc>
              <a:spcBef>
                <a:spcPts val="300"/>
              </a:spcBef>
              <a:spcAft>
                <a:spcPts val="0"/>
              </a:spcAft>
              <a:buSzPts val="1500"/>
              <a:buChar char="–"/>
              <a:defRPr/>
            </a:lvl4pPr>
            <a:lvl5pPr indent="-323850" lvl="4" marL="2286000" algn="l">
              <a:lnSpc>
                <a:spcPct val="100000"/>
              </a:lnSpc>
              <a:spcBef>
                <a:spcPts val="300"/>
              </a:spcBef>
              <a:spcAft>
                <a:spcPts val="0"/>
              </a:spcAft>
              <a:buSzPts val="1500"/>
              <a:buChar char="»"/>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lstStyle>
            <a:lvl1pPr lvl="0"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1pPr>
            <a:lvl2pPr lvl="1"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2pPr>
            <a:lvl3pPr lvl="2"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3pPr>
            <a:lvl4pPr lvl="3"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4pPr>
            <a:lvl5pPr lvl="4"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5pPr>
            <a:lvl6pPr lvl="5"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6pPr>
            <a:lvl7pPr lvl="6"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7pPr>
            <a:lvl8pPr lvl="7"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8pPr>
            <a:lvl9pPr lvl="8"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9pPr>
          </a:lstStyle>
          <a:p/>
        </p:txBody>
      </p:sp>
      <p:sp>
        <p:nvSpPr>
          <p:cNvPr id="24" name="Google Shape;24;p5"/>
          <p:cNvSpPr txBox="1"/>
          <p:nvPr>
            <p:ph idx="1" type="body"/>
          </p:nvPr>
        </p:nvSpPr>
        <p:spPr>
          <a:xfrm>
            <a:off x="457200" y="800100"/>
            <a:ext cx="4040100" cy="480000"/>
          </a:xfrm>
          <a:prstGeom prst="rect">
            <a:avLst/>
          </a:prstGeom>
          <a:noFill/>
          <a:ln>
            <a:noFill/>
          </a:ln>
        </p:spPr>
        <p:txBody>
          <a:bodyPr anchorCtr="0" anchor="b" bIns="68575" lIns="68575" spcFirstLastPara="1" rIns="68575" wrap="square" tIns="68575"/>
          <a:lstStyle>
            <a:lvl1pPr indent="-228600" lvl="0" marL="457200" marR="0" algn="l">
              <a:lnSpc>
                <a:spcPct val="100000"/>
              </a:lnSpc>
              <a:spcBef>
                <a:spcPts val="400"/>
              </a:spcBef>
              <a:spcAft>
                <a:spcPts val="0"/>
              </a:spcAft>
              <a:buClr>
                <a:srgbClr val="254061"/>
              </a:buClr>
              <a:buSzPts val="1800"/>
              <a:buFont typeface="Arial"/>
              <a:buNone/>
              <a:defRPr b="1" i="0" sz="1800" u="none" cap="none" strike="noStrike">
                <a:solidFill>
                  <a:srgbClr val="254061"/>
                </a:solidFill>
                <a:latin typeface="Calibri"/>
                <a:ea typeface="Calibri"/>
                <a:cs typeface="Calibri"/>
                <a:sym typeface="Calibri"/>
              </a:defRPr>
            </a:lvl1pPr>
            <a:lvl2pPr indent="-228600" lvl="1" marL="914400" marR="0" algn="l">
              <a:lnSpc>
                <a:spcPct val="100000"/>
              </a:lnSpc>
              <a:spcBef>
                <a:spcPts val="300"/>
              </a:spcBef>
              <a:spcAft>
                <a:spcPts val="0"/>
              </a:spcAft>
              <a:buClr>
                <a:srgbClr val="254061"/>
              </a:buClr>
              <a:buSzPts val="1500"/>
              <a:buFont typeface="Arial"/>
              <a:buNone/>
              <a:defRPr b="1" i="0" sz="1500" u="none" cap="none" strike="noStrike">
                <a:solidFill>
                  <a:srgbClr val="254061"/>
                </a:solidFill>
                <a:latin typeface="Calibri"/>
                <a:ea typeface="Calibri"/>
                <a:cs typeface="Calibri"/>
                <a:sym typeface="Calibri"/>
              </a:defRPr>
            </a:lvl2pPr>
            <a:lvl3pPr indent="-228600" lvl="2" marL="1371600" marR="0" algn="l">
              <a:lnSpc>
                <a:spcPct val="100000"/>
              </a:lnSpc>
              <a:spcBef>
                <a:spcPts val="300"/>
              </a:spcBef>
              <a:spcAft>
                <a:spcPts val="0"/>
              </a:spcAft>
              <a:buClr>
                <a:srgbClr val="254061"/>
              </a:buClr>
              <a:buSzPts val="1400"/>
              <a:buFont typeface="Arial"/>
              <a:buNone/>
              <a:defRPr b="1" i="0" sz="1400" u="none" cap="none" strike="noStrike">
                <a:solidFill>
                  <a:srgbClr val="254061"/>
                </a:solidFill>
                <a:latin typeface="Calibri"/>
                <a:ea typeface="Calibri"/>
                <a:cs typeface="Calibri"/>
                <a:sym typeface="Calibri"/>
              </a:defRPr>
            </a:lvl3pPr>
            <a:lvl4pPr indent="-228600" lvl="3" marL="1828800" marR="0" algn="l">
              <a:lnSpc>
                <a:spcPct val="100000"/>
              </a:lnSpc>
              <a:spcBef>
                <a:spcPts val="200"/>
              </a:spcBef>
              <a:spcAft>
                <a:spcPts val="0"/>
              </a:spcAft>
              <a:buClr>
                <a:srgbClr val="254061"/>
              </a:buClr>
              <a:buSzPts val="1200"/>
              <a:buFont typeface="Arial"/>
              <a:buNone/>
              <a:defRPr b="1" i="0" sz="1200" u="none" cap="none" strike="noStrike">
                <a:solidFill>
                  <a:srgbClr val="254061"/>
                </a:solidFill>
                <a:latin typeface="Calibri"/>
                <a:ea typeface="Calibri"/>
                <a:cs typeface="Calibri"/>
                <a:sym typeface="Calibri"/>
              </a:defRPr>
            </a:lvl4pPr>
            <a:lvl5pPr indent="-228600" lvl="4" marL="2286000" marR="0" algn="l">
              <a:lnSpc>
                <a:spcPct val="100000"/>
              </a:lnSpc>
              <a:spcBef>
                <a:spcPts val="200"/>
              </a:spcBef>
              <a:spcAft>
                <a:spcPts val="0"/>
              </a:spcAft>
              <a:buClr>
                <a:srgbClr val="254061"/>
              </a:buClr>
              <a:buSzPts val="1200"/>
              <a:buFont typeface="Arial"/>
              <a:buNone/>
              <a:defRPr b="1" i="0" sz="1200" u="none" cap="none" strike="noStrike">
                <a:solidFill>
                  <a:srgbClr val="254061"/>
                </a:solidFill>
                <a:latin typeface="Calibri"/>
                <a:ea typeface="Calibri"/>
                <a:cs typeface="Calibri"/>
                <a:sym typeface="Calibri"/>
              </a:defRPr>
            </a:lvl5pPr>
            <a:lvl6pPr indent="-228600" lvl="5" marL="27432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25" name="Google Shape;25;p5"/>
          <p:cNvSpPr txBox="1"/>
          <p:nvPr>
            <p:ph idx="2" type="body"/>
          </p:nvPr>
        </p:nvSpPr>
        <p:spPr>
          <a:xfrm>
            <a:off x="457200" y="1279921"/>
            <a:ext cx="4040100" cy="3177600"/>
          </a:xfrm>
          <a:prstGeom prst="rect">
            <a:avLst/>
          </a:prstGeom>
          <a:noFill/>
          <a:ln>
            <a:noFill/>
          </a:ln>
        </p:spPr>
        <p:txBody>
          <a:bodyPr anchorCtr="0" anchor="t" bIns="68575" lIns="68575" spcFirstLastPara="1" rIns="68575" wrap="square" tIns="68575"/>
          <a:lstStyle>
            <a:lvl1pPr indent="-342900" lvl="0" marL="457200" marR="0" algn="l">
              <a:lnSpc>
                <a:spcPct val="100000"/>
              </a:lnSpc>
              <a:spcBef>
                <a:spcPts val="400"/>
              </a:spcBef>
              <a:spcAft>
                <a:spcPts val="0"/>
              </a:spcAft>
              <a:buClr>
                <a:srgbClr val="254061"/>
              </a:buClr>
              <a:buSzPts val="1800"/>
              <a:buFont typeface="Arial"/>
              <a:buChar char="•"/>
              <a:defRPr b="0" i="0" sz="1800" u="none" cap="none" strike="noStrike">
                <a:solidFill>
                  <a:srgbClr val="254061"/>
                </a:solidFill>
                <a:latin typeface="Calibri"/>
                <a:ea typeface="Calibri"/>
                <a:cs typeface="Calibri"/>
                <a:sym typeface="Calibri"/>
              </a:defRPr>
            </a:lvl1pPr>
            <a:lvl2pPr indent="-323850" lvl="1" marL="9144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2pPr>
            <a:lvl3pPr indent="-317500" lvl="2" marL="1371600" marR="0" algn="l">
              <a:lnSpc>
                <a:spcPct val="100000"/>
              </a:lnSpc>
              <a:spcBef>
                <a:spcPts val="300"/>
              </a:spcBef>
              <a:spcAft>
                <a:spcPts val="0"/>
              </a:spcAft>
              <a:buClr>
                <a:srgbClr val="254061"/>
              </a:buClr>
              <a:buSzPts val="1400"/>
              <a:buFont typeface="Arial"/>
              <a:buChar char="•"/>
              <a:defRPr b="0" i="0" sz="1400" u="none" cap="none" strike="noStrike">
                <a:solidFill>
                  <a:srgbClr val="254061"/>
                </a:solidFill>
                <a:latin typeface="Calibri"/>
                <a:ea typeface="Calibri"/>
                <a:cs typeface="Calibri"/>
                <a:sym typeface="Calibri"/>
              </a:defRPr>
            </a:lvl3pPr>
            <a:lvl4pPr indent="-304800" lvl="3" marL="1828800" marR="0" algn="l">
              <a:lnSpc>
                <a:spcPct val="100000"/>
              </a:lnSpc>
              <a:spcBef>
                <a:spcPts val="200"/>
              </a:spcBef>
              <a:spcAft>
                <a:spcPts val="0"/>
              </a:spcAft>
              <a:buClr>
                <a:srgbClr val="254061"/>
              </a:buClr>
              <a:buSzPts val="1200"/>
              <a:buFont typeface="Arial"/>
              <a:buChar char="–"/>
              <a:defRPr b="0" i="0" sz="1200" u="none" cap="none" strike="noStrike">
                <a:solidFill>
                  <a:srgbClr val="254061"/>
                </a:solidFill>
                <a:latin typeface="Calibri"/>
                <a:ea typeface="Calibri"/>
                <a:cs typeface="Calibri"/>
                <a:sym typeface="Calibri"/>
              </a:defRPr>
            </a:lvl4pPr>
            <a:lvl5pPr indent="-304800" lvl="4" marL="2286000" marR="0" algn="l">
              <a:lnSpc>
                <a:spcPct val="100000"/>
              </a:lnSpc>
              <a:spcBef>
                <a:spcPts val="200"/>
              </a:spcBef>
              <a:spcAft>
                <a:spcPts val="0"/>
              </a:spcAft>
              <a:buClr>
                <a:srgbClr val="254061"/>
              </a:buClr>
              <a:buSzPts val="1200"/>
              <a:buFont typeface="Arial"/>
              <a:buChar char="»"/>
              <a:defRPr b="0" i="0" sz="1200" u="none" cap="none" strike="noStrike">
                <a:solidFill>
                  <a:srgbClr val="254061"/>
                </a:solidFill>
                <a:latin typeface="Calibri"/>
                <a:ea typeface="Calibri"/>
                <a:cs typeface="Calibri"/>
                <a:sym typeface="Calibri"/>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26" name="Google Shape;26;p5"/>
          <p:cNvSpPr txBox="1"/>
          <p:nvPr>
            <p:ph idx="3" type="body"/>
          </p:nvPr>
        </p:nvSpPr>
        <p:spPr>
          <a:xfrm>
            <a:off x="4645025" y="800100"/>
            <a:ext cx="4041900" cy="480000"/>
          </a:xfrm>
          <a:prstGeom prst="rect">
            <a:avLst/>
          </a:prstGeom>
          <a:noFill/>
          <a:ln>
            <a:noFill/>
          </a:ln>
        </p:spPr>
        <p:txBody>
          <a:bodyPr anchorCtr="0" anchor="b" bIns="68575" lIns="68575" spcFirstLastPara="1" rIns="68575" wrap="square" tIns="68575"/>
          <a:lstStyle>
            <a:lvl1pPr indent="-228600" lvl="0" marL="457200" marR="0" algn="l">
              <a:lnSpc>
                <a:spcPct val="100000"/>
              </a:lnSpc>
              <a:spcBef>
                <a:spcPts val="400"/>
              </a:spcBef>
              <a:spcAft>
                <a:spcPts val="0"/>
              </a:spcAft>
              <a:buClr>
                <a:srgbClr val="254061"/>
              </a:buClr>
              <a:buSzPts val="1800"/>
              <a:buFont typeface="Arial"/>
              <a:buNone/>
              <a:defRPr b="1" i="0" sz="1800" u="none" cap="none" strike="noStrike">
                <a:solidFill>
                  <a:srgbClr val="254061"/>
                </a:solidFill>
                <a:latin typeface="Calibri"/>
                <a:ea typeface="Calibri"/>
                <a:cs typeface="Calibri"/>
                <a:sym typeface="Calibri"/>
              </a:defRPr>
            </a:lvl1pPr>
            <a:lvl2pPr indent="-228600" lvl="1" marL="914400" marR="0" algn="l">
              <a:lnSpc>
                <a:spcPct val="100000"/>
              </a:lnSpc>
              <a:spcBef>
                <a:spcPts val="300"/>
              </a:spcBef>
              <a:spcAft>
                <a:spcPts val="0"/>
              </a:spcAft>
              <a:buClr>
                <a:srgbClr val="254061"/>
              </a:buClr>
              <a:buSzPts val="1500"/>
              <a:buFont typeface="Arial"/>
              <a:buNone/>
              <a:defRPr b="1" i="0" sz="1500" u="none" cap="none" strike="noStrike">
                <a:solidFill>
                  <a:srgbClr val="254061"/>
                </a:solidFill>
                <a:latin typeface="Calibri"/>
                <a:ea typeface="Calibri"/>
                <a:cs typeface="Calibri"/>
                <a:sym typeface="Calibri"/>
              </a:defRPr>
            </a:lvl2pPr>
            <a:lvl3pPr indent="-228600" lvl="2" marL="1371600" marR="0" algn="l">
              <a:lnSpc>
                <a:spcPct val="100000"/>
              </a:lnSpc>
              <a:spcBef>
                <a:spcPts val="300"/>
              </a:spcBef>
              <a:spcAft>
                <a:spcPts val="0"/>
              </a:spcAft>
              <a:buClr>
                <a:srgbClr val="254061"/>
              </a:buClr>
              <a:buSzPts val="1400"/>
              <a:buFont typeface="Arial"/>
              <a:buNone/>
              <a:defRPr b="1" i="0" sz="1400" u="none" cap="none" strike="noStrike">
                <a:solidFill>
                  <a:srgbClr val="254061"/>
                </a:solidFill>
                <a:latin typeface="Calibri"/>
                <a:ea typeface="Calibri"/>
                <a:cs typeface="Calibri"/>
                <a:sym typeface="Calibri"/>
              </a:defRPr>
            </a:lvl3pPr>
            <a:lvl4pPr indent="-228600" lvl="3" marL="1828800" marR="0" algn="l">
              <a:lnSpc>
                <a:spcPct val="100000"/>
              </a:lnSpc>
              <a:spcBef>
                <a:spcPts val="200"/>
              </a:spcBef>
              <a:spcAft>
                <a:spcPts val="0"/>
              </a:spcAft>
              <a:buClr>
                <a:srgbClr val="254061"/>
              </a:buClr>
              <a:buSzPts val="1200"/>
              <a:buFont typeface="Arial"/>
              <a:buNone/>
              <a:defRPr b="1" i="0" sz="1200" u="none" cap="none" strike="noStrike">
                <a:solidFill>
                  <a:srgbClr val="254061"/>
                </a:solidFill>
                <a:latin typeface="Calibri"/>
                <a:ea typeface="Calibri"/>
                <a:cs typeface="Calibri"/>
                <a:sym typeface="Calibri"/>
              </a:defRPr>
            </a:lvl4pPr>
            <a:lvl5pPr indent="-228600" lvl="4" marL="2286000" marR="0" algn="l">
              <a:lnSpc>
                <a:spcPct val="100000"/>
              </a:lnSpc>
              <a:spcBef>
                <a:spcPts val="200"/>
              </a:spcBef>
              <a:spcAft>
                <a:spcPts val="0"/>
              </a:spcAft>
              <a:buClr>
                <a:srgbClr val="254061"/>
              </a:buClr>
              <a:buSzPts val="1200"/>
              <a:buFont typeface="Arial"/>
              <a:buNone/>
              <a:defRPr b="1" i="0" sz="1200" u="none" cap="none" strike="noStrike">
                <a:solidFill>
                  <a:srgbClr val="254061"/>
                </a:solidFill>
                <a:latin typeface="Calibri"/>
                <a:ea typeface="Calibri"/>
                <a:cs typeface="Calibri"/>
                <a:sym typeface="Calibri"/>
              </a:defRPr>
            </a:lvl5pPr>
            <a:lvl6pPr indent="-228600" lvl="5" marL="27432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100000"/>
              </a:lnSpc>
              <a:spcBef>
                <a:spcPts val="2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27" name="Google Shape;27;p5"/>
          <p:cNvSpPr txBox="1"/>
          <p:nvPr>
            <p:ph idx="4" type="body"/>
          </p:nvPr>
        </p:nvSpPr>
        <p:spPr>
          <a:xfrm>
            <a:off x="4645025" y="1279921"/>
            <a:ext cx="4041900" cy="3177600"/>
          </a:xfrm>
          <a:prstGeom prst="rect">
            <a:avLst/>
          </a:prstGeom>
          <a:noFill/>
          <a:ln>
            <a:noFill/>
          </a:ln>
        </p:spPr>
        <p:txBody>
          <a:bodyPr anchorCtr="0" anchor="t" bIns="68575" lIns="68575" spcFirstLastPara="1" rIns="68575" wrap="square" tIns="68575"/>
          <a:lstStyle>
            <a:lvl1pPr indent="-342900" lvl="0" marL="457200" marR="0" algn="l">
              <a:lnSpc>
                <a:spcPct val="100000"/>
              </a:lnSpc>
              <a:spcBef>
                <a:spcPts val="400"/>
              </a:spcBef>
              <a:spcAft>
                <a:spcPts val="0"/>
              </a:spcAft>
              <a:buClr>
                <a:srgbClr val="254061"/>
              </a:buClr>
              <a:buSzPts val="1800"/>
              <a:buFont typeface="Arial"/>
              <a:buChar char="•"/>
              <a:defRPr b="0" i="0" sz="1800" u="none" cap="none" strike="noStrike">
                <a:solidFill>
                  <a:srgbClr val="254061"/>
                </a:solidFill>
                <a:latin typeface="Calibri"/>
                <a:ea typeface="Calibri"/>
                <a:cs typeface="Calibri"/>
                <a:sym typeface="Calibri"/>
              </a:defRPr>
            </a:lvl1pPr>
            <a:lvl2pPr indent="-323850" lvl="1" marL="9144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2pPr>
            <a:lvl3pPr indent="-317500" lvl="2" marL="1371600" marR="0" algn="l">
              <a:lnSpc>
                <a:spcPct val="100000"/>
              </a:lnSpc>
              <a:spcBef>
                <a:spcPts val="300"/>
              </a:spcBef>
              <a:spcAft>
                <a:spcPts val="0"/>
              </a:spcAft>
              <a:buClr>
                <a:srgbClr val="254061"/>
              </a:buClr>
              <a:buSzPts val="1400"/>
              <a:buFont typeface="Arial"/>
              <a:buChar char="•"/>
              <a:defRPr b="0" i="0" sz="1400" u="none" cap="none" strike="noStrike">
                <a:solidFill>
                  <a:srgbClr val="254061"/>
                </a:solidFill>
                <a:latin typeface="Calibri"/>
                <a:ea typeface="Calibri"/>
                <a:cs typeface="Calibri"/>
                <a:sym typeface="Calibri"/>
              </a:defRPr>
            </a:lvl3pPr>
            <a:lvl4pPr indent="-304800" lvl="3" marL="1828800" marR="0" algn="l">
              <a:lnSpc>
                <a:spcPct val="100000"/>
              </a:lnSpc>
              <a:spcBef>
                <a:spcPts val="200"/>
              </a:spcBef>
              <a:spcAft>
                <a:spcPts val="0"/>
              </a:spcAft>
              <a:buClr>
                <a:srgbClr val="254061"/>
              </a:buClr>
              <a:buSzPts val="1200"/>
              <a:buFont typeface="Arial"/>
              <a:buChar char="–"/>
              <a:defRPr b="0" i="0" sz="1200" u="none" cap="none" strike="noStrike">
                <a:solidFill>
                  <a:srgbClr val="254061"/>
                </a:solidFill>
                <a:latin typeface="Calibri"/>
                <a:ea typeface="Calibri"/>
                <a:cs typeface="Calibri"/>
                <a:sym typeface="Calibri"/>
              </a:defRPr>
            </a:lvl4pPr>
            <a:lvl5pPr indent="-304800" lvl="4" marL="2286000" marR="0" algn="l">
              <a:lnSpc>
                <a:spcPct val="100000"/>
              </a:lnSpc>
              <a:spcBef>
                <a:spcPts val="200"/>
              </a:spcBef>
              <a:spcAft>
                <a:spcPts val="0"/>
              </a:spcAft>
              <a:buClr>
                <a:srgbClr val="254061"/>
              </a:buClr>
              <a:buSzPts val="1200"/>
              <a:buFont typeface="Arial"/>
              <a:buChar char="»"/>
              <a:defRPr b="0" i="0" sz="1200" u="none" cap="none" strike="noStrike">
                <a:solidFill>
                  <a:srgbClr val="254061"/>
                </a:solidFill>
                <a:latin typeface="Calibri"/>
                <a:ea typeface="Calibri"/>
                <a:cs typeface="Calibri"/>
                <a:sym typeface="Calibri"/>
              </a:defRPr>
            </a:lvl5pPr>
            <a:lvl6pPr indent="-304800" lvl="5" marL="27432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6pPr>
            <a:lvl7pPr indent="-304800" lvl="6" marL="32004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7pPr>
            <a:lvl8pPr indent="-304800" lvl="7" marL="36576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8pPr>
            <a:lvl9pPr indent="-304800" lvl="8" marL="4114800" marR="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9pPr>
          </a:lstStyle>
          <a:p/>
        </p:txBody>
      </p:sp>
      <p:sp>
        <p:nvSpPr>
          <p:cNvPr id="28" name="Google Shape;28;p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9" name="Shape 29"/>
        <p:cNvGrpSpPr/>
        <p:nvPr/>
      </p:nvGrpSpPr>
      <p:grpSpPr>
        <a:xfrm>
          <a:off x="0" y="0"/>
          <a:ext cx="0" cy="0"/>
          <a:chOff x="0" y="0"/>
          <a:chExt cx="0" cy="0"/>
        </a:xfrm>
      </p:grpSpPr>
      <p:sp>
        <p:nvSpPr>
          <p:cNvPr id="30" name="Google Shape;30;p6"/>
          <p:cNvSpPr txBox="1"/>
          <p:nvPr>
            <p:ph type="title"/>
          </p:nvPr>
        </p:nvSpPr>
        <p:spPr>
          <a:xfrm>
            <a:off x="457200" y="204788"/>
            <a:ext cx="3008400" cy="871500"/>
          </a:xfrm>
          <a:prstGeom prst="rect">
            <a:avLst/>
          </a:prstGeom>
          <a:noFill/>
          <a:ln>
            <a:noFill/>
          </a:ln>
        </p:spPr>
        <p:txBody>
          <a:bodyPr anchorCtr="0" anchor="b" bIns="68575" lIns="68575" spcFirstLastPara="1" rIns="68575" wrap="square" tIns="68575"/>
          <a:lstStyle>
            <a:lvl1pPr lvl="0" marR="0" algn="l">
              <a:lnSpc>
                <a:spcPct val="100000"/>
              </a:lnSpc>
              <a:spcBef>
                <a:spcPts val="0"/>
              </a:spcBef>
              <a:spcAft>
                <a:spcPts val="0"/>
              </a:spcAft>
              <a:buClr>
                <a:srgbClr val="376092"/>
              </a:buClr>
              <a:buSzPts val="1500"/>
              <a:buFont typeface="Arial"/>
              <a:buNone/>
              <a:defRPr b="1" i="0" sz="1500" u="none" cap="none" strike="noStrike">
                <a:solidFill>
                  <a:srgbClr val="376092"/>
                </a:solidFill>
                <a:latin typeface="Arial"/>
                <a:ea typeface="Arial"/>
                <a:cs typeface="Arial"/>
                <a:sym typeface="Arial"/>
              </a:defRPr>
            </a:lvl1pPr>
            <a:lvl2pPr lvl="1"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2pPr>
            <a:lvl3pPr lvl="2"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3pPr>
            <a:lvl4pPr lvl="3"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4pPr>
            <a:lvl5pPr lvl="4"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5pPr>
            <a:lvl6pPr lvl="5"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6pPr>
            <a:lvl7pPr lvl="6"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7pPr>
            <a:lvl8pPr lvl="7"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8pPr>
            <a:lvl9pPr lvl="8" marR="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9pPr>
          </a:lstStyle>
          <a:p/>
        </p:txBody>
      </p:sp>
      <p:sp>
        <p:nvSpPr>
          <p:cNvPr id="31" name="Google Shape;31;p6"/>
          <p:cNvSpPr txBox="1"/>
          <p:nvPr>
            <p:ph idx="1" type="body"/>
          </p:nvPr>
        </p:nvSpPr>
        <p:spPr>
          <a:xfrm>
            <a:off x="3575050" y="204788"/>
            <a:ext cx="5111700" cy="4389600"/>
          </a:xfrm>
          <a:prstGeom prst="rect">
            <a:avLst/>
          </a:prstGeom>
          <a:noFill/>
          <a:ln>
            <a:noFill/>
          </a:ln>
        </p:spPr>
        <p:txBody>
          <a:bodyPr anchorCtr="0" anchor="t" bIns="68575" lIns="68575" spcFirstLastPara="1" rIns="68575" wrap="square" tIns="68575"/>
          <a:lstStyle>
            <a:lvl1pPr indent="-381000" lvl="0" marL="457200" marR="0" algn="l">
              <a:lnSpc>
                <a:spcPct val="100000"/>
              </a:lnSpc>
              <a:spcBef>
                <a:spcPts val="500"/>
              </a:spcBef>
              <a:spcAft>
                <a:spcPts val="0"/>
              </a:spcAft>
              <a:buClr>
                <a:srgbClr val="254061"/>
              </a:buClr>
              <a:buSzPts val="2400"/>
              <a:buFont typeface="Arial"/>
              <a:buChar char="•"/>
              <a:defRPr b="0" i="0" sz="2400" u="none" cap="none" strike="noStrike">
                <a:solidFill>
                  <a:srgbClr val="254061"/>
                </a:solidFill>
                <a:latin typeface="Calibri"/>
                <a:ea typeface="Calibri"/>
                <a:cs typeface="Calibri"/>
                <a:sym typeface="Calibri"/>
              </a:defRPr>
            </a:lvl1pPr>
            <a:lvl2pPr indent="-361950" lvl="1" marL="914400" marR="0" algn="l">
              <a:lnSpc>
                <a:spcPct val="100000"/>
              </a:lnSpc>
              <a:spcBef>
                <a:spcPts val="400"/>
              </a:spcBef>
              <a:spcAft>
                <a:spcPts val="0"/>
              </a:spcAft>
              <a:buClr>
                <a:srgbClr val="254061"/>
              </a:buClr>
              <a:buSzPts val="2100"/>
              <a:buFont typeface="Arial"/>
              <a:buChar char="–"/>
              <a:defRPr b="0" i="0" sz="2100" u="none" cap="none" strike="noStrike">
                <a:solidFill>
                  <a:srgbClr val="254061"/>
                </a:solidFill>
                <a:latin typeface="Calibri"/>
                <a:ea typeface="Calibri"/>
                <a:cs typeface="Calibri"/>
                <a:sym typeface="Calibri"/>
              </a:defRPr>
            </a:lvl2pPr>
            <a:lvl3pPr indent="-342900" lvl="2" marL="1371600" marR="0" algn="l">
              <a:lnSpc>
                <a:spcPct val="100000"/>
              </a:lnSpc>
              <a:spcBef>
                <a:spcPts val="400"/>
              </a:spcBef>
              <a:spcAft>
                <a:spcPts val="0"/>
              </a:spcAft>
              <a:buClr>
                <a:srgbClr val="254061"/>
              </a:buClr>
              <a:buSzPts val="1800"/>
              <a:buFont typeface="Arial"/>
              <a:buChar char="•"/>
              <a:defRPr b="0" i="0" sz="1800" u="none" cap="none" strike="noStrike">
                <a:solidFill>
                  <a:srgbClr val="254061"/>
                </a:solidFill>
                <a:latin typeface="Calibri"/>
                <a:ea typeface="Calibri"/>
                <a:cs typeface="Calibri"/>
                <a:sym typeface="Calibri"/>
              </a:defRPr>
            </a:lvl3pPr>
            <a:lvl4pPr indent="-323850" lvl="3" marL="18288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4pPr>
            <a:lvl5pPr indent="-323850" lvl="4" marL="2286000" marR="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Calibri"/>
                <a:ea typeface="Calibri"/>
                <a:cs typeface="Calibri"/>
                <a:sym typeface="Calibri"/>
              </a:defRPr>
            </a:lvl5pPr>
            <a:lvl6pPr indent="-323850" lvl="5" marL="27432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32" name="Google Shape;32;p6"/>
          <p:cNvSpPr txBox="1"/>
          <p:nvPr>
            <p:ph idx="2" type="body"/>
          </p:nvPr>
        </p:nvSpPr>
        <p:spPr>
          <a:xfrm>
            <a:off x="457200" y="1076325"/>
            <a:ext cx="3008400" cy="3518400"/>
          </a:xfrm>
          <a:prstGeom prst="rect">
            <a:avLst/>
          </a:prstGeom>
          <a:noFill/>
          <a:ln>
            <a:noFill/>
          </a:ln>
        </p:spPr>
        <p:txBody>
          <a:bodyPr anchorCtr="0" anchor="t" bIns="68575" lIns="68575" spcFirstLastPara="1" rIns="68575" wrap="square" tIns="68575"/>
          <a:lstStyle>
            <a:lvl1pPr indent="-228600" lvl="0" marL="457200" marR="0" algn="l">
              <a:lnSpc>
                <a:spcPct val="100000"/>
              </a:lnSpc>
              <a:spcBef>
                <a:spcPts val="200"/>
              </a:spcBef>
              <a:spcAft>
                <a:spcPts val="0"/>
              </a:spcAft>
              <a:buClr>
                <a:srgbClr val="254061"/>
              </a:buClr>
              <a:buSzPts val="1100"/>
              <a:buFont typeface="Arial"/>
              <a:buNone/>
              <a:defRPr b="0" i="0" sz="1100" u="none" cap="none" strike="noStrike">
                <a:solidFill>
                  <a:srgbClr val="254061"/>
                </a:solidFill>
                <a:latin typeface="Calibri"/>
                <a:ea typeface="Calibri"/>
                <a:cs typeface="Calibri"/>
                <a:sym typeface="Calibri"/>
              </a:defRPr>
            </a:lvl1pPr>
            <a:lvl2pPr indent="-228600" lvl="1" marL="914400" marR="0" algn="l">
              <a:lnSpc>
                <a:spcPct val="100000"/>
              </a:lnSpc>
              <a:spcBef>
                <a:spcPts val="200"/>
              </a:spcBef>
              <a:spcAft>
                <a:spcPts val="0"/>
              </a:spcAft>
              <a:buClr>
                <a:srgbClr val="254061"/>
              </a:buClr>
              <a:buSzPts val="900"/>
              <a:buFont typeface="Arial"/>
              <a:buNone/>
              <a:defRPr b="0" i="0" sz="900" u="none" cap="none" strike="noStrike">
                <a:solidFill>
                  <a:srgbClr val="254061"/>
                </a:solidFill>
                <a:latin typeface="Calibri"/>
                <a:ea typeface="Calibri"/>
                <a:cs typeface="Calibri"/>
                <a:sym typeface="Calibri"/>
              </a:defRPr>
            </a:lvl2pPr>
            <a:lvl3pPr indent="-228600" lvl="2" marL="1371600" marR="0" algn="l">
              <a:lnSpc>
                <a:spcPct val="100000"/>
              </a:lnSpc>
              <a:spcBef>
                <a:spcPts val="200"/>
              </a:spcBef>
              <a:spcAft>
                <a:spcPts val="0"/>
              </a:spcAft>
              <a:buClr>
                <a:srgbClr val="254061"/>
              </a:buClr>
              <a:buSzPts val="800"/>
              <a:buFont typeface="Arial"/>
              <a:buNone/>
              <a:defRPr b="0" i="0" sz="800" u="none" cap="none" strike="noStrike">
                <a:solidFill>
                  <a:srgbClr val="254061"/>
                </a:solidFill>
                <a:latin typeface="Calibri"/>
                <a:ea typeface="Calibri"/>
                <a:cs typeface="Calibri"/>
                <a:sym typeface="Calibri"/>
              </a:defRPr>
            </a:lvl3pPr>
            <a:lvl4pPr indent="-228600" lvl="3" marL="1828800" marR="0" algn="l">
              <a:lnSpc>
                <a:spcPct val="100000"/>
              </a:lnSpc>
              <a:spcBef>
                <a:spcPts val="100"/>
              </a:spcBef>
              <a:spcAft>
                <a:spcPts val="0"/>
              </a:spcAft>
              <a:buClr>
                <a:srgbClr val="254061"/>
              </a:buClr>
              <a:buSzPts val="700"/>
              <a:buFont typeface="Arial"/>
              <a:buNone/>
              <a:defRPr b="0" i="0" sz="700" u="none" cap="none" strike="noStrike">
                <a:solidFill>
                  <a:srgbClr val="254061"/>
                </a:solidFill>
                <a:latin typeface="Calibri"/>
                <a:ea typeface="Calibri"/>
                <a:cs typeface="Calibri"/>
                <a:sym typeface="Calibri"/>
              </a:defRPr>
            </a:lvl4pPr>
            <a:lvl5pPr indent="-228600" lvl="4" marL="2286000" marR="0" algn="l">
              <a:lnSpc>
                <a:spcPct val="100000"/>
              </a:lnSpc>
              <a:spcBef>
                <a:spcPts val="100"/>
              </a:spcBef>
              <a:spcAft>
                <a:spcPts val="0"/>
              </a:spcAft>
              <a:buClr>
                <a:srgbClr val="254061"/>
              </a:buClr>
              <a:buSzPts val="700"/>
              <a:buFont typeface="Arial"/>
              <a:buNone/>
              <a:defRPr b="0" i="0" sz="700" u="none" cap="none" strike="noStrike">
                <a:solidFill>
                  <a:srgbClr val="254061"/>
                </a:solidFill>
                <a:latin typeface="Calibri"/>
                <a:ea typeface="Calibri"/>
                <a:cs typeface="Calibri"/>
                <a:sym typeface="Calibri"/>
              </a:defRPr>
            </a:lvl5pPr>
            <a:lvl6pPr indent="-228600" lvl="5" marL="2743200" marR="0" algn="l">
              <a:lnSpc>
                <a:spcPct val="100000"/>
              </a:lnSpc>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algn="l">
              <a:lnSpc>
                <a:spcPct val="100000"/>
              </a:lnSpc>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algn="l">
              <a:lnSpc>
                <a:spcPct val="100000"/>
              </a:lnSpc>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algn="l">
              <a:lnSpc>
                <a:spcPct val="100000"/>
              </a:lnSpc>
              <a:spcBef>
                <a:spcPts val="1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33" name="Google Shape;33;p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 Slide">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ctrTitle"/>
          </p:nvPr>
        </p:nvSpPr>
        <p:spPr>
          <a:xfrm>
            <a:off x="771526" y="1393031"/>
            <a:ext cx="7743900" cy="1618200"/>
          </a:xfrm>
          <a:prstGeom prst="rect">
            <a:avLst/>
          </a:prstGeom>
          <a:noFill/>
          <a:ln>
            <a:noFill/>
          </a:ln>
        </p:spPr>
        <p:txBody>
          <a:bodyPr anchorCtr="0" anchor="b" bIns="68575" lIns="68575" spcFirstLastPara="1" rIns="68575" wrap="square" tIns="68575"/>
          <a:lstStyle>
            <a:lvl1pPr lvl="0" marR="0" algn="ctr">
              <a:lnSpc>
                <a:spcPct val="90000"/>
              </a:lnSpc>
              <a:spcBef>
                <a:spcPts val="0"/>
              </a:spcBef>
              <a:spcAft>
                <a:spcPts val="0"/>
              </a:spcAft>
              <a:buClr>
                <a:schemeClr val="dk1"/>
              </a:buClr>
              <a:buSzPts val="2400"/>
              <a:buFont typeface="Roboto Condensed"/>
              <a:buNone/>
              <a:defRPr i="0" sz="4500" u="none" cap="none" strike="noStrike">
                <a:solidFill>
                  <a:schemeClr val="dk1"/>
                </a:solidFill>
                <a:latin typeface="Roboto Condensed"/>
                <a:ea typeface="Roboto Condensed"/>
                <a:cs typeface="Roboto Condensed"/>
                <a:sym typeface="Roboto Condensed"/>
              </a:defRPr>
            </a:lvl1pPr>
            <a:lvl2pPr lvl="1" algn="l">
              <a:lnSpc>
                <a:spcPct val="100000"/>
              </a:lnSpc>
              <a:spcBef>
                <a:spcPts val="0"/>
              </a:spcBef>
              <a:spcAft>
                <a:spcPts val="0"/>
              </a:spcAft>
              <a:buSzPts val="2400"/>
              <a:buNone/>
              <a:defRPr sz="1400"/>
            </a:lvl2pPr>
            <a:lvl3pPr lvl="2" algn="l">
              <a:lnSpc>
                <a:spcPct val="100000"/>
              </a:lnSpc>
              <a:spcBef>
                <a:spcPts val="0"/>
              </a:spcBef>
              <a:spcAft>
                <a:spcPts val="0"/>
              </a:spcAft>
              <a:buSzPts val="2400"/>
              <a:buNone/>
              <a:defRPr sz="1400"/>
            </a:lvl3pPr>
            <a:lvl4pPr lvl="3" algn="l">
              <a:lnSpc>
                <a:spcPct val="100000"/>
              </a:lnSpc>
              <a:spcBef>
                <a:spcPts val="0"/>
              </a:spcBef>
              <a:spcAft>
                <a:spcPts val="0"/>
              </a:spcAft>
              <a:buSzPts val="2400"/>
              <a:buNone/>
              <a:defRPr sz="1400"/>
            </a:lvl4pPr>
            <a:lvl5pPr lvl="4" algn="l">
              <a:lnSpc>
                <a:spcPct val="100000"/>
              </a:lnSpc>
              <a:spcBef>
                <a:spcPts val="0"/>
              </a:spcBef>
              <a:spcAft>
                <a:spcPts val="0"/>
              </a:spcAft>
              <a:buSzPts val="2400"/>
              <a:buNone/>
              <a:defRPr sz="1400"/>
            </a:lvl5pPr>
            <a:lvl6pPr lvl="5" algn="l">
              <a:lnSpc>
                <a:spcPct val="100000"/>
              </a:lnSpc>
              <a:spcBef>
                <a:spcPts val="0"/>
              </a:spcBef>
              <a:spcAft>
                <a:spcPts val="0"/>
              </a:spcAft>
              <a:buSzPts val="2400"/>
              <a:buNone/>
              <a:defRPr sz="1400"/>
            </a:lvl6pPr>
            <a:lvl7pPr lvl="6" algn="l">
              <a:lnSpc>
                <a:spcPct val="100000"/>
              </a:lnSpc>
              <a:spcBef>
                <a:spcPts val="0"/>
              </a:spcBef>
              <a:spcAft>
                <a:spcPts val="0"/>
              </a:spcAft>
              <a:buSzPts val="2400"/>
              <a:buNone/>
              <a:defRPr sz="1400"/>
            </a:lvl7pPr>
            <a:lvl8pPr lvl="7" algn="l">
              <a:lnSpc>
                <a:spcPct val="100000"/>
              </a:lnSpc>
              <a:spcBef>
                <a:spcPts val="0"/>
              </a:spcBef>
              <a:spcAft>
                <a:spcPts val="0"/>
              </a:spcAft>
              <a:buSzPts val="2400"/>
              <a:buNone/>
              <a:defRPr sz="1400"/>
            </a:lvl8pPr>
            <a:lvl9pPr lvl="8" algn="l">
              <a:lnSpc>
                <a:spcPct val="100000"/>
              </a:lnSpc>
              <a:spcBef>
                <a:spcPts val="0"/>
              </a:spcBef>
              <a:spcAft>
                <a:spcPts val="0"/>
              </a:spcAft>
              <a:buSzPts val="2400"/>
              <a:buNone/>
              <a:defRPr sz="1400"/>
            </a:lvl9pPr>
          </a:lstStyle>
          <a:p/>
        </p:txBody>
      </p:sp>
      <p:sp>
        <p:nvSpPr>
          <p:cNvPr id="36" name="Google Shape;36;p7"/>
          <p:cNvSpPr txBox="1"/>
          <p:nvPr>
            <p:ph idx="1" type="subTitle"/>
          </p:nvPr>
        </p:nvSpPr>
        <p:spPr>
          <a:xfrm>
            <a:off x="771526" y="3217141"/>
            <a:ext cx="3836100" cy="1187100"/>
          </a:xfrm>
          <a:prstGeom prst="rect">
            <a:avLst/>
          </a:prstGeom>
          <a:noFill/>
          <a:ln>
            <a:noFill/>
          </a:ln>
        </p:spPr>
        <p:txBody>
          <a:bodyPr anchorCtr="0" anchor="t" bIns="68575" lIns="68575" spcFirstLastPara="1" rIns="68575" wrap="square" tIns="68575"/>
          <a:lstStyle>
            <a:lvl1pPr lvl="0" marR="0" algn="l">
              <a:lnSpc>
                <a:spcPct val="90000"/>
              </a:lnSpc>
              <a:spcBef>
                <a:spcPts val="800"/>
              </a:spcBef>
              <a:spcAft>
                <a:spcPts val="0"/>
              </a:spcAft>
              <a:buClr>
                <a:srgbClr val="7F7F7F"/>
              </a:buClr>
              <a:buSzPts val="2400"/>
              <a:buFont typeface="Calibri"/>
              <a:buNone/>
              <a:defRPr i="0" sz="1800" u="none" cap="none" strike="noStrike">
                <a:solidFill>
                  <a:srgbClr val="7F7F7F"/>
                </a:solidFill>
                <a:latin typeface="Calibri"/>
                <a:ea typeface="Calibri"/>
                <a:cs typeface="Calibri"/>
                <a:sym typeface="Calibri"/>
              </a:defRPr>
            </a:lvl1pPr>
            <a:lvl2pPr lvl="1" marR="0" algn="ctr">
              <a:lnSpc>
                <a:spcPct val="90000"/>
              </a:lnSpc>
              <a:spcBef>
                <a:spcPts val="400"/>
              </a:spcBef>
              <a:spcAft>
                <a:spcPts val="0"/>
              </a:spcAft>
              <a:buClr>
                <a:srgbClr val="7F7F7F"/>
              </a:buClr>
              <a:buSzPts val="2100"/>
              <a:buFont typeface="Arial"/>
              <a:buNone/>
              <a:defRPr b="0" i="0" sz="1500" u="none" cap="none" strike="noStrike">
                <a:solidFill>
                  <a:srgbClr val="7F7F7F"/>
                </a:solidFill>
                <a:latin typeface="Helvetica Neue"/>
                <a:ea typeface="Helvetica Neue"/>
                <a:cs typeface="Helvetica Neue"/>
                <a:sym typeface="Helvetica Neue"/>
              </a:defRPr>
            </a:lvl2pPr>
            <a:lvl3pPr lvl="2" marR="0" algn="ctr">
              <a:lnSpc>
                <a:spcPct val="90000"/>
              </a:lnSpc>
              <a:spcBef>
                <a:spcPts val="400"/>
              </a:spcBef>
              <a:spcAft>
                <a:spcPts val="0"/>
              </a:spcAft>
              <a:buClr>
                <a:srgbClr val="7F7F7F"/>
              </a:buClr>
              <a:buSzPts val="1800"/>
              <a:buFont typeface="Arial"/>
              <a:buNone/>
              <a:defRPr b="0" i="0" sz="1400" u="none" cap="none" strike="noStrike">
                <a:solidFill>
                  <a:srgbClr val="7F7F7F"/>
                </a:solidFill>
                <a:latin typeface="Helvetica Neue"/>
                <a:ea typeface="Helvetica Neue"/>
                <a:cs typeface="Helvetica Neue"/>
                <a:sym typeface="Helvetica Neue"/>
              </a:defRPr>
            </a:lvl3pPr>
            <a:lvl4pPr lvl="3" marR="0" algn="ctr">
              <a:lnSpc>
                <a:spcPct val="90000"/>
              </a:lnSpc>
              <a:spcBef>
                <a:spcPts val="400"/>
              </a:spcBef>
              <a:spcAft>
                <a:spcPts val="0"/>
              </a:spcAft>
              <a:buClr>
                <a:srgbClr val="7F7F7F"/>
              </a:buClr>
              <a:buSzPts val="1500"/>
              <a:buFont typeface="Arial"/>
              <a:buNone/>
              <a:defRPr b="0" i="0" sz="1200" u="none" cap="none" strike="noStrike">
                <a:solidFill>
                  <a:srgbClr val="7F7F7F"/>
                </a:solidFill>
                <a:latin typeface="Helvetica Neue"/>
                <a:ea typeface="Helvetica Neue"/>
                <a:cs typeface="Helvetica Neue"/>
                <a:sym typeface="Helvetica Neue"/>
              </a:defRPr>
            </a:lvl4pPr>
            <a:lvl5pPr lvl="4" marR="0" algn="ctr">
              <a:lnSpc>
                <a:spcPct val="90000"/>
              </a:lnSpc>
              <a:spcBef>
                <a:spcPts val="400"/>
              </a:spcBef>
              <a:spcAft>
                <a:spcPts val="0"/>
              </a:spcAft>
              <a:buClr>
                <a:srgbClr val="7F7F7F"/>
              </a:buClr>
              <a:buSzPts val="1500"/>
              <a:buFont typeface="Arial"/>
              <a:buNone/>
              <a:defRPr b="0" i="0" sz="1200" u="none" cap="none" strike="noStrike">
                <a:solidFill>
                  <a:srgbClr val="7F7F7F"/>
                </a:solidFill>
                <a:latin typeface="Helvetica Neue"/>
                <a:ea typeface="Helvetica Neue"/>
                <a:cs typeface="Helvetica Neue"/>
                <a:sym typeface="Helvetica Neue"/>
              </a:defRPr>
            </a:lvl5pPr>
            <a:lvl6pPr lvl="5" marR="0" algn="ctr">
              <a:lnSpc>
                <a:spcPct val="90000"/>
              </a:lnSpc>
              <a:spcBef>
                <a:spcPts val="400"/>
              </a:spcBef>
              <a:spcAft>
                <a:spcPts val="0"/>
              </a:spcAft>
              <a:buClr>
                <a:schemeClr val="dk1"/>
              </a:buClr>
              <a:buSzPts val="15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400"/>
              </a:spcBef>
              <a:spcAft>
                <a:spcPts val="0"/>
              </a:spcAft>
              <a:buClr>
                <a:schemeClr val="dk1"/>
              </a:buClr>
              <a:buSzPts val="15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400"/>
              </a:spcBef>
              <a:spcAft>
                <a:spcPts val="0"/>
              </a:spcAft>
              <a:buClr>
                <a:schemeClr val="dk1"/>
              </a:buClr>
              <a:buSzPts val="15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400"/>
              </a:spcBef>
              <a:spcAft>
                <a:spcPts val="0"/>
              </a:spcAft>
              <a:buClr>
                <a:schemeClr val="dk1"/>
              </a:buClr>
              <a:buSzPts val="1500"/>
              <a:buFont typeface="Arial"/>
              <a:buNone/>
              <a:defRPr b="0" i="0" sz="1200" u="none" cap="none" strike="noStrike">
                <a:solidFill>
                  <a:schemeClr val="dk1"/>
                </a:solidFill>
                <a:latin typeface="Calibri"/>
                <a:ea typeface="Calibri"/>
                <a:cs typeface="Calibri"/>
                <a:sym typeface="Calibri"/>
              </a:defRPr>
            </a:lvl9pPr>
          </a:lstStyle>
          <a:p/>
        </p:txBody>
      </p:sp>
      <p:sp>
        <p:nvSpPr>
          <p:cNvPr id="37" name="Google Shape;37;p7"/>
          <p:cNvSpPr txBox="1"/>
          <p:nvPr>
            <p:ph idx="10" type="dt"/>
          </p:nvPr>
        </p:nvSpPr>
        <p:spPr>
          <a:xfrm>
            <a:off x="6988629" y="4767263"/>
            <a:ext cx="587700" cy="2739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38" name="Google Shape;38;p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39" name="Google Shape;39;p7"/>
          <p:cNvSpPr txBox="1"/>
          <p:nvPr>
            <p:ph idx="12" type="sldNum"/>
          </p:nvPr>
        </p:nvSpPr>
        <p:spPr>
          <a:xfrm>
            <a:off x="7927521" y="4767263"/>
            <a:ext cx="5877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chemeClr val="lt1"/>
              </a:buClr>
              <a:buSzPts val="2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7"/>
          <p:cNvSpPr txBox="1"/>
          <p:nvPr/>
        </p:nvSpPr>
        <p:spPr>
          <a:xfrm>
            <a:off x="5222082" y="3184988"/>
            <a:ext cx="17196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Calibri"/>
                <a:ea typeface="Calibri"/>
                <a:cs typeface="Calibri"/>
                <a:sym typeface="Calibri"/>
              </a:rPr>
              <a:t>PRESENTED BY:</a:t>
            </a:r>
            <a:endParaRPr b="1" i="0" sz="1200" u="none" cap="none" strike="noStrike">
              <a:solidFill>
                <a:schemeClr val="dk1"/>
              </a:solidFill>
              <a:latin typeface="Calibri"/>
              <a:ea typeface="Calibri"/>
              <a:cs typeface="Calibri"/>
              <a:sym typeface="Calibri"/>
            </a:endParaRPr>
          </a:p>
        </p:txBody>
      </p:sp>
      <p:cxnSp>
        <p:nvCxnSpPr>
          <p:cNvPr id="41" name="Google Shape;41;p7"/>
          <p:cNvCxnSpPr/>
          <p:nvPr/>
        </p:nvCxnSpPr>
        <p:spPr>
          <a:xfrm>
            <a:off x="5004197" y="3217141"/>
            <a:ext cx="0" cy="1187100"/>
          </a:xfrm>
          <a:prstGeom prst="straightConnector1">
            <a:avLst/>
          </a:prstGeom>
          <a:noFill/>
          <a:ln cap="flat" cmpd="sng" w="19050">
            <a:solidFill>
              <a:schemeClr val="dk1"/>
            </a:solidFill>
            <a:prstDash val="solid"/>
            <a:miter lim="8000"/>
            <a:headEnd len="sm" w="sm" type="none"/>
            <a:tailEnd len="sm" w="sm" type="none"/>
          </a:ln>
        </p:spPr>
      </p:cxnSp>
      <p:sp>
        <p:nvSpPr>
          <p:cNvPr id="42" name="Google Shape;42;p7"/>
          <p:cNvSpPr txBox="1"/>
          <p:nvPr>
            <p:ph idx="2" type="body"/>
          </p:nvPr>
        </p:nvSpPr>
        <p:spPr>
          <a:xfrm>
            <a:off x="5222081" y="3438909"/>
            <a:ext cx="3293400" cy="965100"/>
          </a:xfrm>
          <a:prstGeom prst="rect">
            <a:avLst/>
          </a:prstGeom>
          <a:noFill/>
          <a:ln>
            <a:noFill/>
          </a:ln>
        </p:spPr>
        <p:txBody>
          <a:bodyPr anchorCtr="0" anchor="t" bIns="68575" lIns="68575" spcFirstLastPara="1" rIns="68575" wrap="square" tIns="68575"/>
          <a:lstStyle>
            <a:lvl1pPr indent="-228600" lvl="0" marL="457200" marR="0" algn="l">
              <a:lnSpc>
                <a:spcPct val="90000"/>
              </a:lnSpc>
              <a:spcBef>
                <a:spcPts val="800"/>
              </a:spcBef>
              <a:spcAft>
                <a:spcPts val="0"/>
              </a:spcAft>
              <a:buClr>
                <a:schemeClr val="dk1"/>
              </a:buClr>
              <a:buSzPts val="2400"/>
              <a:buFont typeface="Calibri"/>
              <a:buNone/>
              <a:defRPr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400"/>
              </a:spcBef>
              <a:spcAft>
                <a:spcPts val="0"/>
              </a:spcAft>
              <a:buClr>
                <a:srgbClr val="7F7F7F"/>
              </a:buClr>
              <a:buSzPts val="2100"/>
              <a:buFont typeface="Calibri"/>
              <a:buNone/>
              <a:defRPr i="0" sz="1100" u="none" cap="none" strike="noStrike">
                <a:solidFill>
                  <a:srgbClr val="7F7F7F"/>
                </a:solidFill>
                <a:latin typeface="Calibri"/>
                <a:ea typeface="Calibri"/>
                <a:cs typeface="Calibri"/>
                <a:sym typeface="Calibri"/>
              </a:defRPr>
            </a:lvl2pPr>
            <a:lvl3pPr indent="-228600" lvl="2" marL="1371600" marR="0" algn="l">
              <a:lnSpc>
                <a:spcPct val="90000"/>
              </a:lnSpc>
              <a:spcBef>
                <a:spcPts val="400"/>
              </a:spcBef>
              <a:spcAft>
                <a:spcPts val="0"/>
              </a:spcAft>
              <a:buClr>
                <a:srgbClr val="7F7F7F"/>
              </a:buClr>
              <a:buSzPts val="1800"/>
              <a:buFont typeface="Calibri"/>
              <a:buNone/>
              <a:defRPr i="0" sz="900" u="none" cap="none" strike="noStrike">
                <a:solidFill>
                  <a:srgbClr val="7F7F7F"/>
                </a:solidFill>
                <a:latin typeface="Calibri"/>
                <a:ea typeface="Calibri"/>
                <a:cs typeface="Calibri"/>
                <a:sym typeface="Calibri"/>
              </a:defRPr>
            </a:lvl3pPr>
            <a:lvl4pPr indent="-228600" lvl="3" marL="1828800" marR="0" algn="l">
              <a:lnSpc>
                <a:spcPct val="90000"/>
              </a:lnSpc>
              <a:spcBef>
                <a:spcPts val="400"/>
              </a:spcBef>
              <a:spcAft>
                <a:spcPts val="0"/>
              </a:spcAft>
              <a:buClr>
                <a:srgbClr val="7F7F7F"/>
              </a:buClr>
              <a:buSzPts val="1500"/>
              <a:buFont typeface="Calibri"/>
              <a:buNone/>
              <a:defRPr i="0" sz="800" u="none" cap="none" strike="noStrike">
                <a:solidFill>
                  <a:srgbClr val="7F7F7F"/>
                </a:solidFill>
                <a:latin typeface="Calibri"/>
                <a:ea typeface="Calibri"/>
                <a:cs typeface="Calibri"/>
                <a:sym typeface="Calibri"/>
              </a:defRPr>
            </a:lvl4pPr>
            <a:lvl5pPr indent="-228600" lvl="4" marL="2286000" marR="0" algn="l">
              <a:lnSpc>
                <a:spcPct val="90000"/>
              </a:lnSpc>
              <a:spcBef>
                <a:spcPts val="400"/>
              </a:spcBef>
              <a:spcAft>
                <a:spcPts val="0"/>
              </a:spcAft>
              <a:buClr>
                <a:srgbClr val="7F7F7F"/>
              </a:buClr>
              <a:buSzPts val="1500"/>
              <a:buFont typeface="Calibri"/>
              <a:buNone/>
              <a:defRPr i="0" sz="800" u="none" cap="none" strike="noStrike">
                <a:solidFill>
                  <a:srgbClr val="7F7F7F"/>
                </a:solidFill>
                <a:latin typeface="Calibri"/>
                <a:ea typeface="Calibri"/>
                <a:cs typeface="Calibri"/>
                <a:sym typeface="Calibri"/>
              </a:defRPr>
            </a:lvl5pPr>
            <a:lvl6pPr indent="-228600" lvl="5" marL="2743200" marR="0" algn="l">
              <a:lnSpc>
                <a:spcPct val="90000"/>
              </a:lnSpc>
              <a:spcBef>
                <a:spcPts val="400"/>
              </a:spcBef>
              <a:spcAft>
                <a:spcPts val="0"/>
              </a:spcAft>
              <a:buClr>
                <a:schemeClr val="dk1"/>
              </a:buClr>
              <a:buSzPts val="1500"/>
              <a:buFont typeface="Calibri"/>
              <a:buNone/>
              <a:defRPr i="0" sz="800" u="none" cap="none" strike="noStrike">
                <a:solidFill>
                  <a:schemeClr val="dk1"/>
                </a:solidFill>
              </a:defRPr>
            </a:lvl6pPr>
            <a:lvl7pPr indent="-228600" lvl="6" marL="3200400" marR="0" algn="l">
              <a:lnSpc>
                <a:spcPct val="90000"/>
              </a:lnSpc>
              <a:spcBef>
                <a:spcPts val="400"/>
              </a:spcBef>
              <a:spcAft>
                <a:spcPts val="0"/>
              </a:spcAft>
              <a:buClr>
                <a:schemeClr val="dk1"/>
              </a:buClr>
              <a:buSzPts val="1500"/>
              <a:buFont typeface="Calibri"/>
              <a:buNone/>
              <a:defRPr i="0" sz="800" u="none" cap="none" strike="noStrike">
                <a:solidFill>
                  <a:schemeClr val="dk1"/>
                </a:solidFill>
              </a:defRPr>
            </a:lvl7pPr>
            <a:lvl8pPr indent="-228600" lvl="7" marL="3657600" marR="0" algn="l">
              <a:lnSpc>
                <a:spcPct val="90000"/>
              </a:lnSpc>
              <a:spcBef>
                <a:spcPts val="400"/>
              </a:spcBef>
              <a:spcAft>
                <a:spcPts val="0"/>
              </a:spcAft>
              <a:buClr>
                <a:schemeClr val="dk1"/>
              </a:buClr>
              <a:buSzPts val="1500"/>
              <a:buFont typeface="Calibri"/>
              <a:buNone/>
              <a:defRPr i="0" sz="800" u="none" cap="none" strike="noStrike">
                <a:solidFill>
                  <a:schemeClr val="dk1"/>
                </a:solidFill>
              </a:defRPr>
            </a:lvl8pPr>
            <a:lvl9pPr indent="-228600" lvl="8" marL="4114800" marR="0" algn="l">
              <a:lnSpc>
                <a:spcPct val="90000"/>
              </a:lnSpc>
              <a:spcBef>
                <a:spcPts val="400"/>
              </a:spcBef>
              <a:spcAft>
                <a:spcPts val="0"/>
              </a:spcAft>
              <a:buClr>
                <a:schemeClr val="dk1"/>
              </a:buClr>
              <a:buSzPts val="1500"/>
              <a:buFont typeface="Calibri"/>
              <a:buNone/>
              <a:defRPr i="0" sz="800" u="none" cap="none" strike="noStrike">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descr="XSEDE_presentation_page.jpg" id="6" name="Google Shape;6;p1"/>
          <p:cNvPicPr preferRelativeResize="0"/>
          <p:nvPr/>
        </p:nvPicPr>
        <p:blipFill rotWithShape="1">
          <a:blip r:embed="rId1">
            <a:alphaModFix/>
          </a:blip>
          <a:srcRect b="0" l="0" r="0" t="0"/>
          <a:stretch/>
        </p:blipFill>
        <p:spPr>
          <a:xfrm>
            <a:off x="0" y="0"/>
            <a:ext cx="9052560" cy="5092065"/>
          </a:xfrm>
          <a:prstGeom prst="rect">
            <a:avLst/>
          </a:prstGeom>
          <a:noFill/>
          <a:ln>
            <a:noFill/>
          </a:ln>
        </p:spPr>
      </p:pic>
      <p:sp>
        <p:nvSpPr>
          <p:cNvPr id="7" name="Google Shape;7;p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lstStyle>
            <a:lvl1pPr lvl="0" marR="0" rtl="0" algn="l">
              <a:lnSpc>
                <a:spcPct val="100000"/>
              </a:lnSpc>
              <a:spcBef>
                <a:spcPts val="0"/>
              </a:spcBef>
              <a:spcAft>
                <a:spcPts val="0"/>
              </a:spcAft>
              <a:buClr>
                <a:srgbClr val="376092"/>
              </a:buClr>
              <a:buSzPts val="2400"/>
              <a:buFont typeface="Arial"/>
              <a:buNone/>
              <a:defRPr b="0" i="0" sz="2400" u="none" cap="none" strike="noStrike">
                <a:solidFill>
                  <a:srgbClr val="376092"/>
                </a:solidFill>
                <a:latin typeface="Arial"/>
                <a:ea typeface="Arial"/>
                <a:cs typeface="Arial"/>
                <a:sym typeface="Arial"/>
              </a:defRPr>
            </a:lvl1pPr>
            <a:lvl2pPr lvl="1"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2pPr>
            <a:lvl3pPr lvl="2"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3pPr>
            <a:lvl4pPr lvl="3"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4pPr>
            <a:lvl5pPr lvl="4"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5pPr>
            <a:lvl6pPr lvl="5"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6pPr>
            <a:lvl7pPr lvl="6"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7pPr>
            <a:lvl8pPr lvl="7"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8pPr>
            <a:lvl9pPr lvl="8" marR="0" rtl="0" algn="l">
              <a:lnSpc>
                <a:spcPct val="100000"/>
              </a:lnSpc>
              <a:spcBef>
                <a:spcPts val="0"/>
              </a:spcBef>
              <a:spcAft>
                <a:spcPts val="0"/>
              </a:spcAft>
              <a:buClr>
                <a:srgbClr val="376092"/>
              </a:buClr>
              <a:buSzPts val="2400"/>
              <a:buFont typeface="Arial"/>
              <a:buNone/>
              <a:defRPr b="1" i="0" sz="2400" u="none" cap="none" strike="noStrike">
                <a:solidFill>
                  <a:srgbClr val="376092"/>
                </a:solidFill>
                <a:latin typeface="Arial"/>
                <a:ea typeface="Arial"/>
                <a:cs typeface="Arial"/>
                <a:sym typeface="Arial"/>
              </a:defRPr>
            </a:lvl9pPr>
          </a:lstStyle>
          <a:p/>
        </p:txBody>
      </p:sp>
      <p:sp>
        <p:nvSpPr>
          <p:cNvPr id="8" name="Google Shape;8;p1"/>
          <p:cNvSpPr txBox="1"/>
          <p:nvPr>
            <p:ph idx="1" type="body"/>
          </p:nvPr>
        </p:nvSpPr>
        <p:spPr>
          <a:xfrm>
            <a:off x="457200" y="914400"/>
            <a:ext cx="8229600" cy="3486000"/>
          </a:xfrm>
          <a:prstGeom prst="rect">
            <a:avLst/>
          </a:prstGeom>
          <a:noFill/>
          <a:ln>
            <a:noFill/>
          </a:ln>
        </p:spPr>
        <p:txBody>
          <a:bodyPr anchorCtr="0" anchor="t" bIns="68575" lIns="68575" spcFirstLastPara="1" rIns="68575" wrap="square" tIns="68575"/>
          <a:lstStyle>
            <a:lvl1pPr indent="-381000" lvl="0" marL="457200" marR="0" rtl="0" algn="l">
              <a:lnSpc>
                <a:spcPct val="100000"/>
              </a:lnSpc>
              <a:spcBef>
                <a:spcPts val="500"/>
              </a:spcBef>
              <a:spcAft>
                <a:spcPts val="0"/>
              </a:spcAft>
              <a:buClr>
                <a:srgbClr val="254061"/>
              </a:buClr>
              <a:buSzPts val="2400"/>
              <a:buFont typeface="Arial"/>
              <a:buChar char="•"/>
              <a:defRPr b="0" i="0" sz="2400" u="none" cap="none" strike="noStrike">
                <a:solidFill>
                  <a:srgbClr val="254061"/>
                </a:solidFill>
                <a:latin typeface="Arial"/>
                <a:ea typeface="Arial"/>
                <a:cs typeface="Arial"/>
                <a:sym typeface="Arial"/>
              </a:defRPr>
            </a:lvl1pPr>
            <a:lvl2pPr indent="-361950" lvl="1" marL="914400" marR="0" rtl="0" algn="l">
              <a:lnSpc>
                <a:spcPct val="100000"/>
              </a:lnSpc>
              <a:spcBef>
                <a:spcPts val="400"/>
              </a:spcBef>
              <a:spcAft>
                <a:spcPts val="0"/>
              </a:spcAft>
              <a:buClr>
                <a:srgbClr val="254061"/>
              </a:buClr>
              <a:buSzPts val="2100"/>
              <a:buFont typeface="Arial"/>
              <a:buChar char="–"/>
              <a:defRPr b="0" i="0" sz="2100" u="none" cap="none" strike="noStrike">
                <a:solidFill>
                  <a:srgbClr val="254061"/>
                </a:solidFill>
                <a:latin typeface="Arial"/>
                <a:ea typeface="Arial"/>
                <a:cs typeface="Arial"/>
                <a:sym typeface="Arial"/>
              </a:defRPr>
            </a:lvl2pPr>
            <a:lvl3pPr indent="-342900" lvl="2" marL="1371600" marR="0" rtl="0" algn="l">
              <a:lnSpc>
                <a:spcPct val="100000"/>
              </a:lnSpc>
              <a:spcBef>
                <a:spcPts val="400"/>
              </a:spcBef>
              <a:spcAft>
                <a:spcPts val="0"/>
              </a:spcAft>
              <a:buClr>
                <a:srgbClr val="254061"/>
              </a:buClr>
              <a:buSzPts val="1800"/>
              <a:buFont typeface="Arial"/>
              <a:buChar char="•"/>
              <a:defRPr b="0" i="0" sz="1800" u="none" cap="none" strike="noStrike">
                <a:solidFill>
                  <a:srgbClr val="254061"/>
                </a:solidFill>
                <a:latin typeface="Arial"/>
                <a:ea typeface="Arial"/>
                <a:cs typeface="Arial"/>
                <a:sym typeface="Arial"/>
              </a:defRPr>
            </a:lvl3pPr>
            <a:lvl4pPr indent="-323850" lvl="3" marL="1828800" marR="0" rtl="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Arial"/>
                <a:ea typeface="Arial"/>
                <a:cs typeface="Arial"/>
                <a:sym typeface="Arial"/>
              </a:defRPr>
            </a:lvl4pPr>
            <a:lvl5pPr indent="-323850" lvl="4" marL="2286000" marR="0" rtl="0" algn="l">
              <a:lnSpc>
                <a:spcPct val="100000"/>
              </a:lnSpc>
              <a:spcBef>
                <a:spcPts val="300"/>
              </a:spcBef>
              <a:spcAft>
                <a:spcPts val="0"/>
              </a:spcAft>
              <a:buClr>
                <a:srgbClr val="254061"/>
              </a:buClr>
              <a:buSzPts val="1500"/>
              <a:buFont typeface="Arial"/>
              <a:buChar char="»"/>
              <a:defRPr b="0" i="0" sz="1500" u="none" cap="none" strike="noStrike">
                <a:solidFill>
                  <a:srgbClr val="254061"/>
                </a:solidFill>
                <a:latin typeface="Arial"/>
                <a:ea typeface="Arial"/>
                <a:cs typeface="Arial"/>
                <a:sym typeface="Arial"/>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1pPr>
            <a:lvl2pPr indent="0" lvl="1"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2pPr>
            <a:lvl3pPr indent="0" lvl="2"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3pPr>
            <a:lvl4pPr indent="0" lvl="3"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4pPr>
            <a:lvl5pPr indent="0" lvl="4"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5pPr>
            <a:lvl6pPr indent="0" lvl="5"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6pPr>
            <a:lvl7pPr indent="0" lvl="6"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7pPr>
            <a:lvl8pPr indent="0" lvl="7"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8pPr>
            <a:lvl9pPr indent="0" lvl="8" marL="0" marR="0" rtl="0" algn="ctr">
              <a:lnSpc>
                <a:spcPct val="100000"/>
              </a:lnSpc>
              <a:spcBef>
                <a:spcPts val="0"/>
              </a:spcBef>
              <a:spcAft>
                <a:spcPts val="0"/>
              </a:spcAft>
              <a:buClr>
                <a:schemeClr val="lt1"/>
              </a:buClr>
              <a:buSzPts val="200"/>
              <a:buFont typeface="Arial"/>
              <a:buNone/>
              <a:defRPr b="1" i="0" sz="9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pendrivelinux.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tinyurl.com/y8sp8aa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25.png"/><Relationship Id="rId5" Type="http://schemas.openxmlformats.org/officeDocument/2006/relationships/image" Target="../media/image3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41.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23.png"/><Relationship Id="rId5"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37.png"/><Relationship Id="rId6" Type="http://schemas.openxmlformats.org/officeDocument/2006/relationships/image" Target="../media/image4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0.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7.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tinyurl.com/yckewsmy"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2.png"/><Relationship Id="rId4" Type="http://schemas.openxmlformats.org/officeDocument/2006/relationships/hyperlink" Target="https://www.reddit.com/r/vim/comments/5trtbj/and_the_text_editor_of_the_year_i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1.png"/><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4.png"/><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bit.ly/xsedesurvey" TargetMode="External"/><Relationship Id="rId4" Type="http://schemas.openxmlformats.org/officeDocument/2006/relationships/hyperlink" Target="http://hpcuniversity.org/trainingMaterials/243/"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Google Shape;47;p8"/>
          <p:cNvSpPr txBox="1"/>
          <p:nvPr>
            <p:ph type="ctrTitle"/>
          </p:nvPr>
        </p:nvSpPr>
        <p:spPr>
          <a:xfrm>
            <a:off x="4326275" y="504000"/>
            <a:ext cx="4189200" cy="6885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sz="3000"/>
              <a:t>Introduction to Linux</a:t>
            </a:r>
            <a:endParaRPr sz="3000"/>
          </a:p>
        </p:txBody>
      </p:sp>
      <p:sp>
        <p:nvSpPr>
          <p:cNvPr id="48" name="Google Shape;48;p8"/>
          <p:cNvSpPr txBox="1"/>
          <p:nvPr/>
        </p:nvSpPr>
        <p:spPr>
          <a:xfrm>
            <a:off x="3914934" y="1307088"/>
            <a:ext cx="4917541" cy="1901478"/>
          </a:xfrm>
          <a:prstGeom prst="rect">
            <a:avLst/>
          </a:prstGeom>
          <a:noFill/>
          <a:ln cap="flat" cmpd="sng" w="19050">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1"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FFFF"/>
                </a:solidFill>
                <a:latin typeface="Arial"/>
                <a:ea typeface="Arial"/>
                <a:cs typeface="Arial"/>
                <a:sym typeface="Arial"/>
              </a:rPr>
              <a:t>Presented by:</a:t>
            </a:r>
            <a:endParaRPr b="0" i="1"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en-US" sz="1400" u="none" cap="none" strike="noStrike">
                <a:solidFill>
                  <a:srgbClr val="F2F2F2"/>
                </a:solidFill>
                <a:latin typeface="Arial"/>
                <a:ea typeface="Arial"/>
                <a:cs typeface="Arial"/>
                <a:sym typeface="Arial"/>
              </a:rPr>
              <a:t>Je’aime Powell, Texas Advanced Computing Center (</a:t>
            </a:r>
            <a:r>
              <a:rPr b="0" i="0" lang="en-US" sz="1400" u="sng" cap="none" strike="noStrike">
                <a:solidFill>
                  <a:srgbClr val="F2F2F2"/>
                </a:solidFill>
                <a:latin typeface="Arial"/>
                <a:ea typeface="Arial"/>
                <a:cs typeface="Arial"/>
                <a:sym typeface="Arial"/>
              </a:rPr>
              <a:t>jpowell@tacc.utexas.edu)</a:t>
            </a:r>
            <a:endParaRPr b="0" i="0" sz="1400" u="none" cap="none" strike="noStrike">
              <a:solidFill>
                <a:srgbClr val="F2F2F2"/>
              </a:solidFill>
              <a:latin typeface="Arial"/>
              <a:ea typeface="Arial"/>
              <a:cs typeface="Arial"/>
              <a:sym typeface="Arial"/>
            </a:endParaRPr>
          </a:p>
          <a:p>
            <a:pPr indent="-317500" lvl="0" marL="457200" marR="0" rtl="0" algn="l">
              <a:lnSpc>
                <a:spcPct val="100000"/>
              </a:lnSpc>
              <a:spcBef>
                <a:spcPts val="0"/>
              </a:spcBef>
              <a:spcAft>
                <a:spcPts val="0"/>
              </a:spcAft>
              <a:buClr>
                <a:srgbClr val="FFFFFF"/>
              </a:buClr>
              <a:buSzPts val="1400"/>
              <a:buFont typeface="Arial"/>
              <a:buChar char="●"/>
            </a:pPr>
            <a:r>
              <a:rPr b="0" i="0" lang="en-US" sz="1400" u="none" cap="none" strike="noStrike">
                <a:solidFill>
                  <a:srgbClr val="F2F2F2"/>
                </a:solidFill>
                <a:latin typeface="Arial"/>
                <a:ea typeface="Arial"/>
                <a:cs typeface="Arial"/>
                <a:sym typeface="Arial"/>
              </a:rPr>
              <a:t>Ritu Arora, Texas Advanced Computing Center (</a:t>
            </a:r>
            <a:r>
              <a:rPr b="0" i="0" lang="en-US" sz="1400" u="sng" cap="none" strike="noStrike">
                <a:solidFill>
                  <a:schemeClr val="lt1"/>
                </a:solidFill>
                <a:latin typeface="Arial"/>
                <a:ea typeface="Arial"/>
                <a:cs typeface="Arial"/>
                <a:sym typeface="Arial"/>
              </a:rPr>
              <a:t>rauta@tacc.utexas.edu)</a:t>
            </a:r>
            <a:endParaRPr b="0" i="0" sz="1400" u="none" cap="none" strike="noStrike">
              <a:solidFill>
                <a:schemeClr val="lt1"/>
              </a:solidFill>
              <a:latin typeface="Arial"/>
              <a:ea typeface="Arial"/>
              <a:cs typeface="Arial"/>
              <a:sym typeface="Arial"/>
            </a:endParaRPr>
          </a:p>
        </p:txBody>
      </p:sp>
      <p:pic>
        <p:nvPicPr>
          <p:cNvPr id="49" name="Google Shape;49;p8"/>
          <p:cNvPicPr preferRelativeResize="0"/>
          <p:nvPr/>
        </p:nvPicPr>
        <p:blipFill rotWithShape="1">
          <a:blip r:embed="rId3">
            <a:alphaModFix/>
          </a:blip>
          <a:srcRect b="0" l="0" r="0" t="0"/>
          <a:stretch/>
        </p:blipFill>
        <p:spPr>
          <a:xfrm>
            <a:off x="5803964" y="3403557"/>
            <a:ext cx="1023775" cy="1236974"/>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Where did Linux come from??</a:t>
            </a:r>
            <a:endParaRPr/>
          </a:p>
        </p:txBody>
      </p:sp>
      <p:sp>
        <p:nvSpPr>
          <p:cNvPr id="120" name="Google Shape;120;p17"/>
          <p:cNvSpPr txBox="1"/>
          <p:nvPr>
            <p:ph idx="1" type="body"/>
          </p:nvPr>
        </p:nvSpPr>
        <p:spPr>
          <a:xfrm>
            <a:off x="628650" y="926300"/>
            <a:ext cx="7886700" cy="1458000"/>
          </a:xfrm>
          <a:prstGeom prst="rect">
            <a:avLst/>
          </a:prstGeom>
          <a:noFill/>
          <a:ln>
            <a:noFill/>
          </a:ln>
        </p:spPr>
        <p:txBody>
          <a:bodyPr anchorCtr="0" anchor="t" bIns="68575" lIns="68575" spcFirstLastPara="1" rIns="68575" wrap="square" tIns="68575">
            <a:noAutofit/>
          </a:bodyPr>
          <a:lstStyle/>
          <a:p>
            <a:pPr indent="-292100" lvl="0" marL="342900" rtl="0" algn="l">
              <a:lnSpc>
                <a:spcPct val="100000"/>
              </a:lnSpc>
              <a:spcBef>
                <a:spcPts val="500"/>
              </a:spcBef>
              <a:spcAft>
                <a:spcPts val="0"/>
              </a:spcAft>
              <a:buSzPts val="2000"/>
              <a:buChar char="•"/>
            </a:pPr>
            <a:r>
              <a:rPr lang="en-US" sz="2000"/>
              <a:t>Between 1960-1980 UNIX ruled the world!</a:t>
            </a:r>
            <a:endParaRPr sz="2000"/>
          </a:p>
          <a:p>
            <a:pPr indent="-292100" lvl="0" marL="342900" rtl="0" algn="l">
              <a:lnSpc>
                <a:spcPct val="100000"/>
              </a:lnSpc>
              <a:spcBef>
                <a:spcPts val="0"/>
              </a:spcBef>
              <a:spcAft>
                <a:spcPts val="0"/>
              </a:spcAft>
              <a:buSzPts val="2000"/>
              <a:buChar char="•"/>
            </a:pPr>
            <a:r>
              <a:rPr lang="en-US" sz="2000"/>
              <a:t>In 1984 GNU and in 1991 Linux were both  designed as UNIX alternatives </a:t>
            </a:r>
            <a:endParaRPr sz="2000"/>
          </a:p>
          <a:p>
            <a:pPr indent="-292100" lvl="0" marL="342900" rtl="0" algn="l">
              <a:lnSpc>
                <a:spcPct val="100000"/>
              </a:lnSpc>
              <a:spcBef>
                <a:spcPts val="0"/>
              </a:spcBef>
              <a:spcAft>
                <a:spcPts val="0"/>
              </a:spcAft>
              <a:buSzPts val="2000"/>
              <a:buChar char="•"/>
            </a:pPr>
            <a:r>
              <a:rPr lang="en-US" sz="2000"/>
              <a:t>The two were later combined into a single kernel named GNU/Linux.</a:t>
            </a:r>
            <a:endParaRPr sz="2000"/>
          </a:p>
          <a:p>
            <a:pPr indent="50800" lvl="0" marL="254000" rtl="0" algn="l">
              <a:lnSpc>
                <a:spcPct val="100000"/>
              </a:lnSpc>
              <a:spcBef>
                <a:spcPts val="500"/>
              </a:spcBef>
              <a:spcAft>
                <a:spcPts val="0"/>
              </a:spcAft>
              <a:buSzPts val="2400"/>
              <a:buNone/>
            </a:pPr>
            <a:r>
              <a:t/>
            </a:r>
            <a:endParaRPr/>
          </a:p>
        </p:txBody>
      </p:sp>
      <p:sp>
        <p:nvSpPr>
          <p:cNvPr id="121" name="Google Shape;121;p1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
        <p:nvSpPr>
          <p:cNvPr id="122" name="Google Shape;122;p17"/>
          <p:cNvSpPr txBox="1"/>
          <p:nvPr/>
        </p:nvSpPr>
        <p:spPr>
          <a:xfrm>
            <a:off x="3275256" y="2753850"/>
            <a:ext cx="1951800" cy="13467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chemeClr val="dk1"/>
              </a:buClr>
              <a:buSzPts val="800"/>
              <a:buFont typeface="Arial"/>
              <a:buNone/>
            </a:pPr>
            <a:r>
              <a:rPr b="0" i="0" lang="en-US" sz="1800" u="none" cap="none" strike="noStrike">
                <a:solidFill>
                  <a:srgbClr val="000000"/>
                </a:solidFill>
                <a:latin typeface="Arial"/>
                <a:ea typeface="Arial"/>
                <a:cs typeface="Arial"/>
                <a:sym typeface="Arial"/>
              </a:rPr>
              <a:t>29 Million Users</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800"/>
              <a:buFont typeface="Arial"/>
              <a:buNone/>
            </a:pPr>
            <a:r>
              <a:rPr b="0" i="0" lang="en-US" sz="1800" u="none" cap="none" strike="noStrike">
                <a:solidFill>
                  <a:srgbClr val="000000"/>
                </a:solidFill>
                <a:latin typeface="Arial"/>
                <a:ea typeface="Arial"/>
                <a:cs typeface="Arial"/>
                <a:sym typeface="Arial"/>
              </a:rPr>
              <a:t>or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800"/>
              <a:buFont typeface="Arial"/>
              <a:buNone/>
            </a:pPr>
            <a:r>
              <a:rPr b="0" i="0" lang="en-US" sz="1800" u="none" cap="none" strike="noStrike">
                <a:solidFill>
                  <a:srgbClr val="000000"/>
                </a:solidFill>
                <a:latin typeface="Arial"/>
                <a:ea typeface="Arial"/>
                <a:cs typeface="Arial"/>
                <a:sym typeface="Arial"/>
              </a:rPr>
              <a:t>.7% Market Share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23" name="Google Shape;123;p17"/>
          <p:cNvPicPr preferRelativeResize="0"/>
          <p:nvPr/>
        </p:nvPicPr>
        <p:blipFill rotWithShape="1">
          <a:blip r:embed="rId3">
            <a:alphaModFix/>
          </a:blip>
          <a:srcRect b="0" l="0" r="0" t="0"/>
          <a:stretch/>
        </p:blipFill>
        <p:spPr>
          <a:xfrm>
            <a:off x="836681" y="2455269"/>
            <a:ext cx="7072313" cy="1785938"/>
          </a:xfrm>
          <a:prstGeom prst="rect">
            <a:avLst/>
          </a:prstGeom>
          <a:noFill/>
          <a:ln>
            <a:noFill/>
          </a:ln>
        </p:spPr>
      </p:pic>
      <p:sp>
        <p:nvSpPr>
          <p:cNvPr id="124" name="Google Shape;124;p17"/>
          <p:cNvSpPr txBox="1"/>
          <p:nvPr/>
        </p:nvSpPr>
        <p:spPr>
          <a:xfrm rot="623">
            <a:off x="587925" y="4100700"/>
            <a:ext cx="1655100" cy="408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Torvald</a:t>
            </a:r>
            <a:endParaRPr b="1" i="0" sz="1800" u="none" cap="none" strike="noStrike">
              <a:solidFill>
                <a:srgbClr val="000000"/>
              </a:solidFill>
              <a:latin typeface="Arial"/>
              <a:ea typeface="Arial"/>
              <a:cs typeface="Arial"/>
              <a:sym typeface="Arial"/>
            </a:endParaRPr>
          </a:p>
        </p:txBody>
      </p:sp>
      <p:sp>
        <p:nvSpPr>
          <p:cNvPr id="125" name="Google Shape;125;p17"/>
          <p:cNvSpPr txBox="1"/>
          <p:nvPr/>
        </p:nvSpPr>
        <p:spPr>
          <a:xfrm rot="778">
            <a:off x="6632081" y="3944619"/>
            <a:ext cx="1325100" cy="4083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Stallman</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pic>
        <p:nvPicPr>
          <p:cNvPr id="131" name="Google Shape;131;p18"/>
          <p:cNvPicPr preferRelativeResize="0"/>
          <p:nvPr/>
        </p:nvPicPr>
        <p:blipFill rotWithShape="1">
          <a:blip r:embed="rId3">
            <a:alphaModFix/>
          </a:blip>
          <a:srcRect b="0" l="0" r="0" t="0"/>
          <a:stretch/>
        </p:blipFill>
        <p:spPr>
          <a:xfrm>
            <a:off x="4559275" y="32148"/>
            <a:ext cx="4485050" cy="4332701"/>
          </a:xfrm>
          <a:prstGeom prst="rect">
            <a:avLst/>
          </a:prstGeom>
          <a:noFill/>
          <a:ln>
            <a:noFill/>
          </a:ln>
        </p:spPr>
      </p:pic>
      <p:sp>
        <p:nvSpPr>
          <p:cNvPr id="132" name="Google Shape;132;p1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How much does Linux cost?</a:t>
            </a:r>
            <a:endParaRPr/>
          </a:p>
        </p:txBody>
      </p:sp>
      <p:sp>
        <p:nvSpPr>
          <p:cNvPr id="133" name="Google Shape;133;p18"/>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215900" lvl="0" marL="342900" rtl="0" algn="l">
              <a:lnSpc>
                <a:spcPct val="115000"/>
              </a:lnSpc>
              <a:spcBef>
                <a:spcPts val="0"/>
              </a:spcBef>
              <a:spcAft>
                <a:spcPts val="0"/>
              </a:spcAft>
              <a:buSzPts val="800"/>
              <a:buFont typeface="Arial"/>
              <a:buChar char="●"/>
            </a:pPr>
            <a:r>
              <a:rPr lang="en-US"/>
              <a:t>Personal Use = Free!</a:t>
            </a:r>
            <a:endParaRPr/>
          </a:p>
          <a:p>
            <a:pPr indent="-215900" lvl="1" marL="685800" rtl="0" algn="l">
              <a:lnSpc>
                <a:spcPct val="115000"/>
              </a:lnSpc>
              <a:spcBef>
                <a:spcPts val="0"/>
              </a:spcBef>
              <a:spcAft>
                <a:spcPts val="0"/>
              </a:spcAft>
              <a:buClr>
                <a:schemeClr val="dk1"/>
              </a:buClr>
              <a:buSzPts val="800"/>
              <a:buFont typeface="Arial"/>
              <a:buChar char="○"/>
            </a:pPr>
            <a:r>
              <a:rPr lang="en-US"/>
              <a:t>Download from the web.</a:t>
            </a:r>
            <a:endParaRPr/>
          </a:p>
          <a:p>
            <a:pPr indent="-215900" lvl="1" marL="685800" rtl="0" algn="l">
              <a:lnSpc>
                <a:spcPct val="115000"/>
              </a:lnSpc>
              <a:spcBef>
                <a:spcPts val="0"/>
              </a:spcBef>
              <a:spcAft>
                <a:spcPts val="0"/>
              </a:spcAft>
              <a:buClr>
                <a:schemeClr val="dk1"/>
              </a:buClr>
              <a:buSzPts val="800"/>
              <a:buFont typeface="Arial"/>
              <a:buChar char="○"/>
            </a:pPr>
            <a:r>
              <a:rPr lang="en-US"/>
              <a:t>Borrow from a friend.</a:t>
            </a:r>
            <a:endParaRPr/>
          </a:p>
          <a:p>
            <a:pPr indent="-215900" lvl="1" marL="685800" rtl="0" algn="l">
              <a:lnSpc>
                <a:spcPct val="115000"/>
              </a:lnSpc>
              <a:spcBef>
                <a:spcPts val="0"/>
              </a:spcBef>
              <a:spcAft>
                <a:spcPts val="0"/>
              </a:spcAft>
              <a:buClr>
                <a:schemeClr val="dk1"/>
              </a:buClr>
              <a:buSzPts val="800"/>
              <a:buFont typeface="Arial"/>
              <a:buChar char="○"/>
            </a:pPr>
            <a:r>
              <a:rPr lang="en-US"/>
              <a:t>Purchase a Disk / Flash drive and install Linux on it.</a:t>
            </a:r>
            <a:endParaRPr/>
          </a:p>
          <a:p>
            <a:pPr indent="-215900" lvl="0" marL="342900" rtl="0" algn="l">
              <a:lnSpc>
                <a:spcPct val="115000"/>
              </a:lnSpc>
              <a:spcBef>
                <a:spcPts val="0"/>
              </a:spcBef>
              <a:spcAft>
                <a:spcPts val="0"/>
              </a:spcAft>
              <a:buSzPts val="800"/>
              <a:buFont typeface="Arial"/>
              <a:buChar char="●"/>
            </a:pPr>
            <a:r>
              <a:rPr lang="en-US"/>
              <a:t>Enterprise = Up to $10,000 US (Service)</a:t>
            </a:r>
            <a:endParaRPr/>
          </a:p>
          <a:p>
            <a:pPr indent="-215900" lvl="1" marL="685800" rtl="0" algn="l">
              <a:lnSpc>
                <a:spcPct val="115000"/>
              </a:lnSpc>
              <a:spcBef>
                <a:spcPts val="0"/>
              </a:spcBef>
              <a:spcAft>
                <a:spcPts val="0"/>
              </a:spcAft>
              <a:buClr>
                <a:schemeClr val="dk1"/>
              </a:buClr>
              <a:buSzPts val="800"/>
              <a:buFont typeface="Arial"/>
              <a:buChar char="○"/>
            </a:pPr>
            <a:r>
              <a:rPr lang="en-US"/>
              <a:t>Direct purchase from a Linux distribution company.</a:t>
            </a:r>
            <a:endParaRPr/>
          </a:p>
          <a:p>
            <a:pPr indent="50800" lvl="0" marL="254000" rtl="0" algn="l">
              <a:lnSpc>
                <a:spcPct val="100000"/>
              </a:lnSpc>
              <a:spcBef>
                <a:spcPts val="500"/>
              </a:spcBef>
              <a:spcAft>
                <a:spcPts val="0"/>
              </a:spcAft>
              <a:buSzPts val="2400"/>
              <a:buNone/>
            </a:pPr>
            <a:r>
              <a:t/>
            </a:r>
            <a:endParaRPr/>
          </a:p>
        </p:txBody>
      </p:sp>
      <p:sp>
        <p:nvSpPr>
          <p:cNvPr id="134" name="Google Shape;134;p1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Are there choices in Linux?</a:t>
            </a:r>
            <a:endParaRPr/>
          </a:p>
        </p:txBody>
      </p:sp>
      <p:sp>
        <p:nvSpPr>
          <p:cNvPr id="141" name="Google Shape;141;p19"/>
          <p:cNvSpPr txBox="1"/>
          <p:nvPr>
            <p:ph idx="12" type="sldNum"/>
          </p:nvPr>
        </p:nvSpPr>
        <p:spPr>
          <a:xfrm>
            <a:off x="0" y="41542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pic>
        <p:nvPicPr>
          <p:cNvPr id="142" name="Google Shape;142;p19"/>
          <p:cNvPicPr preferRelativeResize="0"/>
          <p:nvPr/>
        </p:nvPicPr>
        <p:blipFill rotWithShape="1">
          <a:blip r:embed="rId3">
            <a:alphaModFix/>
          </a:blip>
          <a:srcRect b="0" l="0" r="0" t="0"/>
          <a:stretch/>
        </p:blipFill>
        <p:spPr>
          <a:xfrm>
            <a:off x="845831" y="311456"/>
            <a:ext cx="7244850" cy="4120031"/>
          </a:xfrm>
          <a:prstGeom prst="rect">
            <a:avLst/>
          </a:prstGeom>
          <a:noFill/>
          <a:ln>
            <a:noFill/>
          </a:ln>
        </p:spPr>
      </p:pic>
      <p:sp>
        <p:nvSpPr>
          <p:cNvPr id="143" name="Google Shape;143;p19"/>
          <p:cNvSpPr txBox="1"/>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
              <a:buFont typeface="Arial"/>
              <a:buNone/>
            </a:pPr>
            <a:fld id="{00000000-1234-1234-1234-123412341234}" type="slidenum">
              <a:rPr b="1" i="0" lang="en-US" sz="900" u="none" cap="none" strike="noStrike">
                <a:solidFill>
                  <a:schemeClr val="lt1"/>
                </a:solidFill>
                <a:latin typeface="Arial"/>
                <a:ea typeface="Arial"/>
                <a:cs typeface="Arial"/>
                <a:sym typeface="Arial"/>
              </a:rPr>
              <a:t>‹#›</a:t>
            </a:fld>
            <a:endParaRPr b="1" i="0" sz="9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How can I use Linux when Microsoft owns my soul?</a:t>
            </a:r>
            <a:endParaRPr/>
          </a:p>
        </p:txBody>
      </p:sp>
      <p:sp>
        <p:nvSpPr>
          <p:cNvPr id="150" name="Google Shape;150;p2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pic>
        <p:nvPicPr>
          <p:cNvPr id="151" name="Google Shape;151;p20"/>
          <p:cNvPicPr preferRelativeResize="0"/>
          <p:nvPr/>
        </p:nvPicPr>
        <p:blipFill rotWithShape="1">
          <a:blip r:embed="rId3">
            <a:alphaModFix/>
          </a:blip>
          <a:srcRect b="0" l="0" r="0" t="0"/>
          <a:stretch/>
        </p:blipFill>
        <p:spPr>
          <a:xfrm>
            <a:off x="1217888" y="1268119"/>
            <a:ext cx="6708225" cy="3057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How can I use Linux when Microsoft owns my soul?</a:t>
            </a:r>
            <a:endParaRPr/>
          </a:p>
        </p:txBody>
      </p:sp>
      <p:sp>
        <p:nvSpPr>
          <p:cNvPr id="158" name="Google Shape;158;p2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graphicFrame>
        <p:nvGraphicFramePr>
          <p:cNvPr id="159" name="Google Shape;159;p21"/>
          <p:cNvGraphicFramePr/>
          <p:nvPr/>
        </p:nvGraphicFramePr>
        <p:xfrm>
          <a:off x="744325" y="925313"/>
          <a:ext cx="3000000" cy="3000000"/>
        </p:xfrm>
        <a:graphic>
          <a:graphicData uri="http://schemas.openxmlformats.org/drawingml/2006/table">
            <a:tbl>
              <a:tblPr>
                <a:noFill/>
                <a:tableStyleId>{6B9E0EB9-7605-4477-B14C-EDA7D28BE639}</a:tableStyleId>
              </a:tblPr>
              <a:tblGrid>
                <a:gridCol w="2551775"/>
                <a:gridCol w="2551775"/>
                <a:gridCol w="2551775"/>
              </a:tblGrid>
              <a:tr h="426000">
                <a:tc>
                  <a:txBody>
                    <a:bodyPr>
                      <a:noAutofit/>
                    </a:bodyPr>
                    <a:lstStyle/>
                    <a:p>
                      <a:pPr indent="0" lvl="0" marL="0" rtl="0" algn="ctr">
                        <a:spcBef>
                          <a:spcPts val="0"/>
                        </a:spcBef>
                        <a:spcAft>
                          <a:spcPts val="0"/>
                        </a:spcAft>
                        <a:buNone/>
                      </a:pPr>
                      <a:r>
                        <a:t/>
                      </a:r>
                      <a:endParaRPr/>
                    </a:p>
                  </a:txBody>
                  <a:tcPr marT="91425" marB="91425" marR="91425" marL="91425" anchor="ctr"/>
                </a:tc>
                <a:tc>
                  <a:txBody>
                    <a:bodyPr>
                      <a:noAutofit/>
                    </a:bodyPr>
                    <a:lstStyle/>
                    <a:p>
                      <a:pPr indent="0" lvl="0" marL="0" rtl="0" algn="ctr">
                        <a:spcBef>
                          <a:spcPts val="0"/>
                        </a:spcBef>
                        <a:spcAft>
                          <a:spcPts val="0"/>
                        </a:spcAft>
                        <a:buNone/>
                      </a:pPr>
                      <a:r>
                        <a:rPr b="1" lang="en-US" sz="1800" u="sng"/>
                        <a:t>WINDOWS</a:t>
                      </a:r>
                      <a:endParaRPr b="1" sz="1800" u="sng"/>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b="1" lang="en-US" sz="1800" u="sng"/>
                        <a:t>LINUX</a:t>
                      </a:r>
                      <a:endParaRPr b="1" sz="1800" u="sng"/>
                    </a:p>
                  </a:txBody>
                  <a:tcPr marT="91425" marB="91425" marR="91425" marL="91425" anchor="ctr">
                    <a:solidFill>
                      <a:srgbClr val="CFE2F3"/>
                    </a:solidFill>
                  </a:tcPr>
                </a:tc>
              </a:tr>
              <a:tr h="426000">
                <a:tc>
                  <a:txBody>
                    <a:bodyPr>
                      <a:noAutofit/>
                    </a:bodyPr>
                    <a:lstStyle/>
                    <a:p>
                      <a:pPr indent="0" lvl="0" marL="0" rtl="0" algn="ctr">
                        <a:spcBef>
                          <a:spcPts val="0"/>
                        </a:spcBef>
                        <a:spcAft>
                          <a:spcPts val="0"/>
                        </a:spcAft>
                        <a:buNone/>
                      </a:pPr>
                      <a:r>
                        <a:rPr b="1" lang="en-US"/>
                        <a:t>Shell</a:t>
                      </a:r>
                      <a:endParaRPr b="1"/>
                    </a:p>
                  </a:txBody>
                  <a:tcPr marT="91425" marB="91425" marR="91425" marL="91425" anchor="ctr"/>
                </a:tc>
                <a:tc>
                  <a:txBody>
                    <a:bodyPr>
                      <a:noAutofit/>
                    </a:bodyPr>
                    <a:lstStyle/>
                    <a:p>
                      <a:pPr indent="0" lvl="0" marL="0" rtl="0" algn="ctr">
                        <a:spcBef>
                          <a:spcPts val="0"/>
                        </a:spcBef>
                        <a:spcAft>
                          <a:spcPts val="0"/>
                        </a:spcAft>
                        <a:buNone/>
                      </a:pPr>
                      <a:r>
                        <a:rPr lang="en-US"/>
                        <a:t>Microsoft Exploder </a:t>
                      </a:r>
                      <a:endParaRPr/>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lang="en-US"/>
                        <a:t>Gnome, KDE, BASH, Borne, C, Z, T ….</a:t>
                      </a:r>
                      <a:endParaRPr/>
                    </a:p>
                  </a:txBody>
                  <a:tcPr marT="91425" marB="91425" marR="91425" marL="91425" anchor="ctr">
                    <a:solidFill>
                      <a:srgbClr val="CFE2F3"/>
                    </a:solidFill>
                  </a:tcPr>
                </a:tc>
              </a:tr>
              <a:tr h="426000">
                <a:tc>
                  <a:txBody>
                    <a:bodyPr>
                      <a:noAutofit/>
                    </a:bodyPr>
                    <a:lstStyle/>
                    <a:p>
                      <a:pPr indent="0" lvl="0" marL="0" rtl="0" algn="ctr">
                        <a:spcBef>
                          <a:spcPts val="0"/>
                        </a:spcBef>
                        <a:spcAft>
                          <a:spcPts val="0"/>
                        </a:spcAft>
                        <a:buNone/>
                      </a:pPr>
                      <a:r>
                        <a:rPr b="1" lang="en-US"/>
                        <a:t>Desktop Publishing</a:t>
                      </a:r>
                      <a:endParaRPr b="1"/>
                    </a:p>
                  </a:txBody>
                  <a:tcPr marT="91425" marB="91425" marR="91425" marL="91425" anchor="ctr"/>
                </a:tc>
                <a:tc>
                  <a:txBody>
                    <a:bodyPr>
                      <a:noAutofit/>
                    </a:bodyPr>
                    <a:lstStyle/>
                    <a:p>
                      <a:pPr indent="0" lvl="0" marL="0" rtl="0" algn="ctr">
                        <a:spcBef>
                          <a:spcPts val="0"/>
                        </a:spcBef>
                        <a:spcAft>
                          <a:spcPts val="0"/>
                        </a:spcAft>
                        <a:buClr>
                          <a:schemeClr val="dk1"/>
                        </a:buClr>
                        <a:buSzPts val="1100"/>
                        <a:buFont typeface="Arial"/>
                        <a:buNone/>
                      </a:pPr>
                      <a:r>
                        <a:rPr lang="en-US">
                          <a:solidFill>
                            <a:schemeClr val="dk1"/>
                          </a:solidFill>
                        </a:rPr>
                        <a:t>Microshaft Office 2019/365</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$249 or $69 - $99/year</a:t>
                      </a:r>
                      <a:endParaRPr/>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lang="en-US"/>
                        <a:t>OpenOffice</a:t>
                      </a:r>
                      <a:endParaRPr/>
                    </a:p>
                    <a:p>
                      <a:pPr indent="0" lvl="0" marL="0" rtl="0" algn="ctr">
                        <a:spcBef>
                          <a:spcPts val="0"/>
                        </a:spcBef>
                        <a:spcAft>
                          <a:spcPts val="0"/>
                        </a:spcAft>
                        <a:buNone/>
                      </a:pPr>
                      <a:r>
                        <a:rPr lang="en-US"/>
                        <a:t>(Free)</a:t>
                      </a:r>
                      <a:endParaRPr/>
                    </a:p>
                  </a:txBody>
                  <a:tcPr marT="91425" marB="91425" marR="91425" marL="91425" anchor="ctr">
                    <a:solidFill>
                      <a:srgbClr val="CFE2F3"/>
                    </a:solidFill>
                  </a:tcPr>
                </a:tc>
              </a:tr>
              <a:tr h="426000">
                <a:tc>
                  <a:txBody>
                    <a:bodyPr>
                      <a:noAutofit/>
                    </a:bodyPr>
                    <a:lstStyle/>
                    <a:p>
                      <a:pPr indent="0" lvl="0" marL="0" rtl="0" algn="ctr">
                        <a:spcBef>
                          <a:spcPts val="0"/>
                        </a:spcBef>
                        <a:spcAft>
                          <a:spcPts val="0"/>
                        </a:spcAft>
                        <a:buNone/>
                      </a:pPr>
                      <a:r>
                        <a:rPr b="1" lang="en-US"/>
                        <a:t>Web Browser</a:t>
                      </a:r>
                      <a:endParaRPr b="1"/>
                    </a:p>
                  </a:txBody>
                  <a:tcPr marT="91425" marB="91425" marR="91425" marL="91425" anchor="ctr"/>
                </a:tc>
                <a:tc>
                  <a:txBody>
                    <a:bodyPr>
                      <a:noAutofit/>
                    </a:bodyPr>
                    <a:lstStyle/>
                    <a:p>
                      <a:pPr indent="0" lvl="0" marL="0" rtl="0" algn="ctr">
                        <a:spcBef>
                          <a:spcPts val="0"/>
                        </a:spcBef>
                        <a:spcAft>
                          <a:spcPts val="0"/>
                        </a:spcAft>
                        <a:buNone/>
                      </a:pPr>
                      <a:r>
                        <a:rPr lang="en-US"/>
                        <a:t>Edge (</a:t>
                      </a:r>
                      <a:r>
                        <a:rPr i="1" lang="en-US"/>
                        <a:t>AKA the thing I use to download Firefox/Chrome</a:t>
                      </a:r>
                      <a:r>
                        <a:rPr lang="en-US"/>
                        <a:t>)</a:t>
                      </a:r>
                      <a:endParaRPr/>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lang="en-US"/>
                        <a:t>Firefox/Chrome/Chromium</a:t>
                      </a:r>
                      <a:endParaRPr/>
                    </a:p>
                  </a:txBody>
                  <a:tcPr marT="91425" marB="91425" marR="91425" marL="91425" anchor="ctr">
                    <a:solidFill>
                      <a:srgbClr val="CFE2F3"/>
                    </a:solidFill>
                  </a:tcPr>
                </a:tc>
              </a:tr>
              <a:tr h="426000">
                <a:tc>
                  <a:txBody>
                    <a:bodyPr>
                      <a:noAutofit/>
                    </a:bodyPr>
                    <a:lstStyle/>
                    <a:p>
                      <a:pPr indent="0" lvl="0" marL="0" rtl="0" algn="ctr">
                        <a:spcBef>
                          <a:spcPts val="0"/>
                        </a:spcBef>
                        <a:spcAft>
                          <a:spcPts val="0"/>
                        </a:spcAft>
                        <a:buNone/>
                      </a:pPr>
                      <a:r>
                        <a:rPr b="1" lang="en-US"/>
                        <a:t>Email</a:t>
                      </a:r>
                      <a:endParaRPr b="1"/>
                    </a:p>
                  </a:txBody>
                  <a:tcPr marT="91425" marB="91425" marR="91425" marL="91425" anchor="ctr"/>
                </a:tc>
                <a:tc>
                  <a:txBody>
                    <a:bodyPr>
                      <a:noAutofit/>
                    </a:bodyPr>
                    <a:lstStyle/>
                    <a:p>
                      <a:pPr indent="0" lvl="0" marL="0" rtl="0" algn="ctr">
                        <a:spcBef>
                          <a:spcPts val="0"/>
                        </a:spcBef>
                        <a:spcAft>
                          <a:spcPts val="0"/>
                        </a:spcAft>
                        <a:buNone/>
                      </a:pPr>
                      <a:r>
                        <a:rPr lang="en-US"/>
                        <a:t>Windows Mail App</a:t>
                      </a:r>
                      <a:endParaRPr/>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lang="en-US"/>
                        <a:t>Evolution Mail/Thunderbird</a:t>
                      </a:r>
                      <a:endParaRPr/>
                    </a:p>
                  </a:txBody>
                  <a:tcPr marT="91425" marB="91425" marR="91425" marL="91425" anchor="ctr">
                    <a:solidFill>
                      <a:srgbClr val="CFE2F3"/>
                    </a:solidFill>
                  </a:tcPr>
                </a:tc>
              </a:tr>
              <a:tr h="426000">
                <a:tc>
                  <a:txBody>
                    <a:bodyPr>
                      <a:noAutofit/>
                    </a:bodyPr>
                    <a:lstStyle/>
                    <a:p>
                      <a:pPr indent="0" lvl="0" marL="0" rtl="0" algn="ctr">
                        <a:spcBef>
                          <a:spcPts val="0"/>
                        </a:spcBef>
                        <a:spcAft>
                          <a:spcPts val="0"/>
                        </a:spcAft>
                        <a:buNone/>
                      </a:pPr>
                      <a:r>
                        <a:rPr b="1" lang="en-US"/>
                        <a:t>Software Compiler</a:t>
                      </a:r>
                      <a:endParaRPr b="1"/>
                    </a:p>
                  </a:txBody>
                  <a:tcPr marT="91425" marB="91425" marR="91425" marL="91425" anchor="ctr"/>
                </a:tc>
                <a:tc>
                  <a:txBody>
                    <a:bodyPr>
                      <a:noAutofit/>
                    </a:bodyPr>
                    <a:lstStyle/>
                    <a:p>
                      <a:pPr indent="0" lvl="0" marL="0" rtl="0" algn="ctr">
                        <a:spcBef>
                          <a:spcPts val="0"/>
                        </a:spcBef>
                        <a:spcAft>
                          <a:spcPts val="0"/>
                        </a:spcAft>
                        <a:buNone/>
                      </a:pPr>
                      <a:r>
                        <a:rPr lang="en-US"/>
                        <a:t>Visual Studio</a:t>
                      </a:r>
                      <a:endParaRPr/>
                    </a:p>
                    <a:p>
                      <a:pPr indent="0" lvl="0" marL="0" rtl="0" algn="ctr">
                        <a:spcBef>
                          <a:spcPts val="0"/>
                        </a:spcBef>
                        <a:spcAft>
                          <a:spcPts val="0"/>
                        </a:spcAft>
                        <a:buNone/>
                      </a:pPr>
                      <a:r>
                        <a:rPr lang="en-US"/>
                        <a:t>(</a:t>
                      </a:r>
                      <a:r>
                        <a:rPr i="1" lang="en-US"/>
                        <a:t>Free as of 2014 prior $1200</a:t>
                      </a:r>
                      <a:r>
                        <a:rPr lang="en-US"/>
                        <a:t>)</a:t>
                      </a:r>
                      <a:endParaRPr/>
                    </a:p>
                  </a:txBody>
                  <a:tcPr marT="91425" marB="91425" marR="91425" marL="91425" anchor="ctr">
                    <a:solidFill>
                      <a:srgbClr val="FFF2CC"/>
                    </a:solidFill>
                  </a:tcPr>
                </a:tc>
                <a:tc>
                  <a:txBody>
                    <a:bodyPr>
                      <a:noAutofit/>
                    </a:bodyPr>
                    <a:lstStyle/>
                    <a:p>
                      <a:pPr indent="0" lvl="0" marL="0" rtl="0" algn="ctr">
                        <a:spcBef>
                          <a:spcPts val="0"/>
                        </a:spcBef>
                        <a:spcAft>
                          <a:spcPts val="0"/>
                        </a:spcAft>
                        <a:buNone/>
                      </a:pPr>
                      <a:r>
                        <a:rPr lang="en-US"/>
                        <a:t>GCC, G++, Make, GFortran, OpenMPI ….</a:t>
                      </a:r>
                      <a:endParaRPr/>
                    </a:p>
                  </a:txBody>
                  <a:tcPr marT="91425" marB="91425" marR="91425" marL="91425" anchor="ctr">
                    <a:solidFill>
                      <a:srgbClr val="CFE2F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457200" y="205978"/>
            <a:ext cx="8229600" cy="5370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Oh one more thing ...</a:t>
            </a:r>
            <a:endParaRPr/>
          </a:p>
        </p:txBody>
      </p:sp>
      <p:sp>
        <p:nvSpPr>
          <p:cNvPr id="165" name="Google Shape;165;p22"/>
          <p:cNvSpPr txBox="1"/>
          <p:nvPr>
            <p:ph idx="12" type="sldNum"/>
          </p:nvPr>
        </p:nvSpPr>
        <p:spPr>
          <a:xfrm>
            <a:off x="0" y="4763869"/>
            <a:ext cx="964800" cy="379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00"/>
              <a:buFont typeface="Arial"/>
              <a:buNone/>
            </a:pPr>
            <a:fld id="{00000000-1234-1234-1234-123412341234}" type="slidenum">
              <a:rPr lang="en-US"/>
              <a:t>‹#›</a:t>
            </a:fld>
            <a:endParaRPr/>
          </a:p>
        </p:txBody>
      </p:sp>
      <p:pic>
        <p:nvPicPr>
          <p:cNvPr id="166" name="Google Shape;166;p22"/>
          <p:cNvPicPr preferRelativeResize="0"/>
          <p:nvPr/>
        </p:nvPicPr>
        <p:blipFill>
          <a:blip r:embed="rId3">
            <a:alphaModFix/>
          </a:blip>
          <a:stretch>
            <a:fillRect/>
          </a:stretch>
        </p:blipFill>
        <p:spPr>
          <a:xfrm>
            <a:off x="6022875" y="902777"/>
            <a:ext cx="2897925" cy="2897925"/>
          </a:xfrm>
          <a:prstGeom prst="rect">
            <a:avLst/>
          </a:prstGeom>
          <a:noFill/>
          <a:ln>
            <a:noFill/>
          </a:ln>
          <a:effectLst>
            <a:outerShdw blurRad="57150" rotWithShape="0" algn="bl" dir="5400000" dist="19050">
              <a:srgbClr val="000000">
                <a:alpha val="50000"/>
              </a:srgbClr>
            </a:outerShdw>
          </a:effectLst>
        </p:spPr>
      </p:pic>
      <p:sp>
        <p:nvSpPr>
          <p:cNvPr id="167" name="Google Shape;167;p22"/>
          <p:cNvSpPr txBox="1"/>
          <p:nvPr/>
        </p:nvSpPr>
        <p:spPr>
          <a:xfrm>
            <a:off x="103425" y="4087625"/>
            <a:ext cx="87480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a:t>Sample of ~16M </a:t>
            </a:r>
            <a:r>
              <a:rPr b="1" i="1" lang="en-US"/>
              <a:t>Ref:</a:t>
            </a:r>
            <a:r>
              <a:rPr i="1" lang="en-US"/>
              <a:t> </a:t>
            </a:r>
            <a:r>
              <a:rPr i="1" lang="en-US"/>
              <a:t>https://securelist.com/it-threat-evolution-in-q2-2016-statistics/75640/</a:t>
            </a:r>
            <a:endParaRPr i="1"/>
          </a:p>
        </p:txBody>
      </p:sp>
      <p:sp>
        <p:nvSpPr>
          <p:cNvPr id="168" name="Google Shape;168;p22"/>
          <p:cNvSpPr txBox="1"/>
          <p:nvPr/>
        </p:nvSpPr>
        <p:spPr>
          <a:xfrm>
            <a:off x="213975" y="625450"/>
            <a:ext cx="5736000" cy="609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US" sz="1700">
                <a:solidFill>
                  <a:srgbClr val="006D55"/>
                </a:solidFill>
              </a:rPr>
              <a:t>Vulnerable applications exploited by cybercriminals</a:t>
            </a:r>
            <a:endParaRPr b="1" sz="1700">
              <a:solidFill>
                <a:srgbClr val="006D55"/>
              </a:solidFill>
            </a:endParaRPr>
          </a:p>
          <a:p>
            <a:pPr indent="0" lvl="0" marL="0" rtl="0" algn="l">
              <a:lnSpc>
                <a:spcPct val="120000"/>
              </a:lnSpc>
              <a:spcBef>
                <a:spcPts val="400"/>
              </a:spcBef>
              <a:spcAft>
                <a:spcPts val="0"/>
              </a:spcAft>
              <a:buClr>
                <a:schemeClr val="dk1"/>
              </a:buClr>
              <a:buSzPts val="1100"/>
              <a:buFont typeface="Arial"/>
              <a:buNone/>
            </a:pPr>
            <a:r>
              <a:t/>
            </a:r>
            <a:endParaRPr b="1" sz="1700">
              <a:solidFill>
                <a:srgbClr val="006D55"/>
              </a:solidFill>
            </a:endParaRPr>
          </a:p>
          <a:p>
            <a:pPr indent="0" lvl="0" marL="0" rtl="0" algn="l">
              <a:spcBef>
                <a:spcPts val="400"/>
              </a:spcBef>
              <a:spcAft>
                <a:spcPts val="0"/>
              </a:spcAft>
              <a:buNone/>
            </a:pPr>
            <a:r>
              <a:t/>
            </a:r>
            <a:endParaRPr/>
          </a:p>
        </p:txBody>
      </p:sp>
      <p:pic>
        <p:nvPicPr>
          <p:cNvPr id="169" name="Google Shape;169;p22"/>
          <p:cNvPicPr preferRelativeResize="0"/>
          <p:nvPr/>
        </p:nvPicPr>
        <p:blipFill>
          <a:blip r:embed="rId4">
            <a:alphaModFix/>
          </a:blip>
          <a:stretch>
            <a:fillRect/>
          </a:stretch>
        </p:blipFill>
        <p:spPr>
          <a:xfrm>
            <a:off x="457200" y="1141126"/>
            <a:ext cx="5111324" cy="283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Power of “and” and the tyranny of “or”</a:t>
            </a:r>
            <a:endParaRPr/>
          </a:p>
        </p:txBody>
      </p:sp>
      <p:sp>
        <p:nvSpPr>
          <p:cNvPr id="175" name="Google Shape;175;p23"/>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42900" lvl="0" marL="457200" rtl="0" algn="l">
              <a:lnSpc>
                <a:spcPct val="100000"/>
              </a:lnSpc>
              <a:spcBef>
                <a:spcPts val="500"/>
              </a:spcBef>
              <a:spcAft>
                <a:spcPts val="0"/>
              </a:spcAft>
              <a:buSzPts val="1800"/>
              <a:buChar char="•"/>
            </a:pPr>
            <a:r>
              <a:rPr lang="en-US" sz="1800"/>
              <a:t>Giving credit where it is due</a:t>
            </a:r>
            <a:endParaRPr sz="1800"/>
          </a:p>
          <a:p>
            <a:pPr indent="-342900" lvl="1" marL="914400" rtl="0" algn="l">
              <a:lnSpc>
                <a:spcPct val="100000"/>
              </a:lnSpc>
              <a:spcBef>
                <a:spcPts val="0"/>
              </a:spcBef>
              <a:spcAft>
                <a:spcPts val="0"/>
              </a:spcAft>
              <a:buSzPts val="1800"/>
              <a:buChar char="–"/>
            </a:pPr>
            <a:r>
              <a:rPr lang="en-US" sz="1800"/>
              <a:t>Microsoft office brings productivity</a:t>
            </a:r>
            <a:endParaRPr sz="1800"/>
          </a:p>
          <a:p>
            <a:pPr indent="-342900" lvl="1" marL="914400" rtl="0" algn="l">
              <a:lnSpc>
                <a:spcPct val="100000"/>
              </a:lnSpc>
              <a:spcBef>
                <a:spcPts val="0"/>
              </a:spcBef>
              <a:spcAft>
                <a:spcPts val="0"/>
              </a:spcAft>
              <a:buSzPts val="1800"/>
              <a:buChar char="–"/>
            </a:pPr>
            <a:r>
              <a:rPr lang="en-US" sz="1800"/>
              <a:t>Linux brings scalability</a:t>
            </a:r>
            <a:endParaRPr sz="1800"/>
          </a:p>
          <a:p>
            <a:pPr indent="-342900" lvl="0" marL="457200" rtl="0" algn="l">
              <a:lnSpc>
                <a:spcPct val="100000"/>
              </a:lnSpc>
              <a:spcBef>
                <a:spcPts val="0"/>
              </a:spcBef>
              <a:spcAft>
                <a:spcPts val="0"/>
              </a:spcAft>
              <a:buSzPts val="1800"/>
              <a:buChar char="•"/>
            </a:pPr>
            <a:r>
              <a:rPr lang="en-US" sz="1800"/>
              <a:t>Instead of picking between “Linux” </a:t>
            </a:r>
            <a:r>
              <a:rPr lang="en-US" sz="1800" u="sng"/>
              <a:t>or</a:t>
            </a:r>
            <a:r>
              <a:rPr lang="en-US" sz="1800"/>
              <a:t> “Windows”, you can very conveniently choose to work with both from your computer should you wish to</a:t>
            </a:r>
            <a:endParaRPr sz="1800"/>
          </a:p>
          <a:p>
            <a:pPr indent="-342900" lvl="1" marL="914400" rtl="0" algn="l">
              <a:lnSpc>
                <a:spcPct val="100000"/>
              </a:lnSpc>
              <a:spcBef>
                <a:spcPts val="0"/>
              </a:spcBef>
              <a:spcAft>
                <a:spcPts val="0"/>
              </a:spcAft>
              <a:buSzPts val="1800"/>
              <a:buChar char="–"/>
            </a:pPr>
            <a:r>
              <a:rPr lang="en-US" sz="1800"/>
              <a:t>You can install a Linux distribution on a pen-drive and boot your computer from it</a:t>
            </a:r>
            <a:endParaRPr sz="1800"/>
          </a:p>
          <a:p>
            <a:pPr indent="-342900" lvl="2" marL="1371600" rtl="0" algn="l">
              <a:lnSpc>
                <a:spcPct val="100000"/>
              </a:lnSpc>
              <a:spcBef>
                <a:spcPts val="0"/>
              </a:spcBef>
              <a:spcAft>
                <a:spcPts val="0"/>
              </a:spcAft>
              <a:buSzPts val="1800"/>
              <a:buChar char="•"/>
            </a:pPr>
            <a:r>
              <a:rPr lang="en-US" u="sng">
                <a:solidFill>
                  <a:schemeClr val="hlink"/>
                </a:solidFill>
                <a:hlinkClick r:id="rId3"/>
              </a:rPr>
              <a:t>https://www.pendrivelinux.com</a:t>
            </a:r>
            <a:r>
              <a:rPr lang="en-US"/>
              <a:t> </a:t>
            </a:r>
            <a:endParaRPr/>
          </a:p>
          <a:p>
            <a:pPr indent="-342900" lvl="1" marL="914400" rtl="0" algn="l">
              <a:lnSpc>
                <a:spcPct val="100000"/>
              </a:lnSpc>
              <a:spcBef>
                <a:spcPts val="0"/>
              </a:spcBef>
              <a:spcAft>
                <a:spcPts val="0"/>
              </a:spcAft>
              <a:buSzPts val="1800"/>
              <a:buChar char="–"/>
            </a:pPr>
            <a:r>
              <a:rPr lang="en-US" sz="1800"/>
              <a:t>You can install Linux in a VirtualBox and run it on a Windows system</a:t>
            </a:r>
            <a:endParaRPr sz="1800"/>
          </a:p>
          <a:p>
            <a:pPr indent="-342900" lvl="1" marL="914400" rtl="0" algn="l">
              <a:lnSpc>
                <a:spcPct val="100000"/>
              </a:lnSpc>
              <a:spcBef>
                <a:spcPts val="0"/>
              </a:spcBef>
              <a:spcAft>
                <a:spcPts val="0"/>
              </a:spcAft>
              <a:buSzPts val="1800"/>
              <a:buChar char="–"/>
            </a:pPr>
            <a:r>
              <a:rPr lang="en-US" sz="1800"/>
              <a:t>We hear that the latest versions of Windows support WSL - that is, a Windows Subsystem for Linux</a:t>
            </a:r>
            <a:endParaRPr sz="1800"/>
          </a:p>
          <a:p>
            <a:pPr indent="-342900" lvl="0" marL="457200" rtl="0" algn="l">
              <a:lnSpc>
                <a:spcPct val="100000"/>
              </a:lnSpc>
              <a:spcBef>
                <a:spcPts val="0"/>
              </a:spcBef>
              <a:spcAft>
                <a:spcPts val="0"/>
              </a:spcAft>
              <a:buSzPts val="1800"/>
              <a:buChar char="•"/>
            </a:pPr>
            <a:r>
              <a:rPr lang="en-US" sz="1800"/>
              <a:t>In fact, you can work with Linux from your browser window - see slide # 19</a:t>
            </a:r>
            <a:endParaRPr sz="1800"/>
          </a:p>
        </p:txBody>
      </p:sp>
      <p:sp>
        <p:nvSpPr>
          <p:cNvPr id="176" name="Google Shape;176;p2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is a shell?</a:t>
            </a:r>
            <a:endParaRPr/>
          </a:p>
        </p:txBody>
      </p:sp>
      <p:pic>
        <p:nvPicPr>
          <p:cNvPr id="182" name="Google Shape;182;p24"/>
          <p:cNvPicPr preferRelativeResize="0"/>
          <p:nvPr/>
        </p:nvPicPr>
        <p:blipFill rotWithShape="1">
          <a:blip r:embed="rId3">
            <a:alphaModFix/>
          </a:blip>
          <a:srcRect b="0" l="0" r="0" t="0"/>
          <a:stretch/>
        </p:blipFill>
        <p:spPr>
          <a:xfrm>
            <a:off x="1376375" y="910025"/>
            <a:ext cx="5918773" cy="3577550"/>
          </a:xfrm>
          <a:prstGeom prst="rect">
            <a:avLst/>
          </a:prstGeom>
          <a:noFill/>
          <a:ln>
            <a:noFill/>
          </a:ln>
        </p:spPr>
      </p:pic>
      <p:sp>
        <p:nvSpPr>
          <p:cNvPr id="183" name="Google Shape;183;p2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457200" y="100939"/>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Files in Linux and the Naming Convention</a:t>
            </a:r>
            <a:endParaRPr/>
          </a:p>
        </p:txBody>
      </p:sp>
      <p:sp>
        <p:nvSpPr>
          <p:cNvPr id="189" name="Google Shape;189;p25"/>
          <p:cNvSpPr txBox="1"/>
          <p:nvPr>
            <p:ph idx="1" type="body"/>
          </p:nvPr>
        </p:nvSpPr>
        <p:spPr>
          <a:xfrm>
            <a:off x="457200" y="666270"/>
            <a:ext cx="85512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90000"/>
              </a:lnSpc>
              <a:spcBef>
                <a:spcPts val="600"/>
              </a:spcBef>
              <a:spcAft>
                <a:spcPts val="0"/>
              </a:spcAft>
              <a:buClr>
                <a:schemeClr val="dk1"/>
              </a:buClr>
              <a:buSzPts val="2400"/>
              <a:buChar char="•"/>
            </a:pPr>
            <a:r>
              <a:rPr lang="en-US" sz="2000">
                <a:solidFill>
                  <a:schemeClr val="dk1"/>
                </a:solidFill>
              </a:rPr>
              <a:t>A file is a basic unit of storage and should have a name associated with it – please note – Linux is case-sensitive</a:t>
            </a:r>
            <a:endParaRPr sz="2000">
              <a:solidFill>
                <a:schemeClr val="dk1"/>
              </a:solidFill>
            </a:endParaRPr>
          </a:p>
          <a:p>
            <a:pPr indent="0" lvl="0" marL="76200" rtl="0" algn="l">
              <a:lnSpc>
                <a:spcPct val="90000"/>
              </a:lnSpc>
              <a:spcBef>
                <a:spcPts val="600"/>
              </a:spcBef>
              <a:spcAft>
                <a:spcPts val="0"/>
              </a:spcAft>
              <a:buClr>
                <a:schemeClr val="dk1"/>
              </a:buClr>
              <a:buSzPts val="2400"/>
              <a:buNone/>
            </a:pPr>
            <a:r>
              <a:t/>
            </a:r>
            <a:endParaRPr sz="2000">
              <a:solidFill>
                <a:schemeClr val="dk1"/>
              </a:solidFill>
              <a:latin typeface="Arial"/>
              <a:ea typeface="Arial"/>
              <a:cs typeface="Arial"/>
              <a:sym typeface="Arial"/>
            </a:endParaRPr>
          </a:p>
          <a:p>
            <a:pPr indent="-381000" lvl="0" marL="457200" rtl="0" algn="l">
              <a:lnSpc>
                <a:spcPct val="90000"/>
              </a:lnSpc>
              <a:spcBef>
                <a:spcPts val="0"/>
              </a:spcBef>
              <a:spcAft>
                <a:spcPts val="0"/>
              </a:spcAft>
              <a:buClr>
                <a:schemeClr val="dk1"/>
              </a:buClr>
              <a:buSzPts val="2400"/>
              <a:buChar char="•"/>
            </a:pPr>
            <a:r>
              <a:rPr lang="en-US" sz="2000">
                <a:solidFill>
                  <a:schemeClr val="dk1"/>
                </a:solidFill>
              </a:rPr>
              <a:t>Files are organized into directories and sub-directories</a:t>
            </a:r>
            <a:endParaRPr sz="2000">
              <a:solidFill>
                <a:schemeClr val="dk1"/>
              </a:solidFill>
            </a:endParaRPr>
          </a:p>
          <a:p>
            <a:pPr indent="-361950" lvl="1" marL="914400" rtl="0" algn="l">
              <a:lnSpc>
                <a:spcPct val="90000"/>
              </a:lnSpc>
              <a:spcBef>
                <a:spcPts val="0"/>
              </a:spcBef>
              <a:spcAft>
                <a:spcPts val="0"/>
              </a:spcAft>
              <a:buClr>
                <a:schemeClr val="dk1"/>
              </a:buClr>
              <a:buSzPts val="2100"/>
              <a:buChar char="–"/>
            </a:pPr>
            <a:r>
              <a:rPr lang="en-US" sz="2000">
                <a:solidFill>
                  <a:schemeClr val="dk1"/>
                </a:solidFill>
              </a:rPr>
              <a:t>A directory in Linux is a special file</a:t>
            </a:r>
            <a:endParaRPr sz="2000">
              <a:solidFill>
                <a:schemeClr val="dk1"/>
              </a:solidFill>
            </a:endParaRPr>
          </a:p>
          <a:p>
            <a:pPr indent="-228600" lvl="1" marL="914400" rtl="0" algn="l">
              <a:lnSpc>
                <a:spcPct val="90000"/>
              </a:lnSpc>
              <a:spcBef>
                <a:spcPts val="0"/>
              </a:spcBef>
              <a:spcAft>
                <a:spcPts val="0"/>
              </a:spcAft>
              <a:buClr>
                <a:schemeClr val="dk1"/>
              </a:buClr>
              <a:buSzPts val="2100"/>
              <a:buNone/>
            </a:pPr>
            <a:r>
              <a:t/>
            </a:r>
            <a:endParaRPr sz="2000">
              <a:solidFill>
                <a:schemeClr val="dk1"/>
              </a:solidFill>
            </a:endParaRPr>
          </a:p>
          <a:p>
            <a:pPr indent="-381000" lvl="0" marL="457200" rtl="0" algn="l">
              <a:lnSpc>
                <a:spcPct val="90000"/>
              </a:lnSpc>
              <a:spcBef>
                <a:spcPts val="0"/>
              </a:spcBef>
              <a:spcAft>
                <a:spcPts val="0"/>
              </a:spcAft>
              <a:buClr>
                <a:schemeClr val="dk1"/>
              </a:buClr>
              <a:buSzPts val="2400"/>
              <a:buChar char="•"/>
            </a:pPr>
            <a:r>
              <a:rPr lang="en-US" sz="2000">
                <a:solidFill>
                  <a:schemeClr val="dk1"/>
                </a:solidFill>
              </a:rPr>
              <a:t>A directory is similar to a “Folder” in Windows OS</a:t>
            </a:r>
            <a:endParaRPr sz="2000">
              <a:solidFill>
                <a:schemeClr val="dk1"/>
              </a:solidFill>
            </a:endParaRPr>
          </a:p>
          <a:p>
            <a:pPr indent="-228600" lvl="0" marL="457200" rtl="0" algn="l">
              <a:lnSpc>
                <a:spcPct val="90000"/>
              </a:lnSpc>
              <a:spcBef>
                <a:spcPts val="0"/>
              </a:spcBef>
              <a:spcAft>
                <a:spcPts val="0"/>
              </a:spcAft>
              <a:buClr>
                <a:schemeClr val="dk1"/>
              </a:buClr>
              <a:buSzPts val="2400"/>
              <a:buNone/>
            </a:pPr>
            <a:r>
              <a:t/>
            </a:r>
            <a:endParaRPr sz="2000">
              <a:solidFill>
                <a:schemeClr val="dk1"/>
              </a:solidFill>
            </a:endParaRPr>
          </a:p>
          <a:p>
            <a:pPr indent="-381000" lvl="0" marL="457200" rtl="0" algn="l">
              <a:lnSpc>
                <a:spcPct val="90000"/>
              </a:lnSpc>
              <a:spcBef>
                <a:spcPts val="0"/>
              </a:spcBef>
              <a:spcAft>
                <a:spcPts val="0"/>
              </a:spcAft>
              <a:buClr>
                <a:schemeClr val="dk1"/>
              </a:buClr>
              <a:buSzPts val="2400"/>
              <a:buChar char="•"/>
            </a:pPr>
            <a:r>
              <a:rPr lang="en-US" sz="2000">
                <a:solidFill>
                  <a:schemeClr val="dk1"/>
                </a:solidFill>
              </a:rPr>
              <a:t>In Linux, </a:t>
            </a:r>
            <a:r>
              <a:rPr lang="en-US" sz="2000" u="sng">
                <a:solidFill>
                  <a:schemeClr val="dk1"/>
                </a:solidFill>
              </a:rPr>
              <a:t>paths begin at the root directory</a:t>
            </a:r>
            <a:r>
              <a:rPr lang="en-US" sz="2000">
                <a:solidFill>
                  <a:schemeClr val="dk1"/>
                </a:solidFill>
              </a:rPr>
              <a:t> which is the top-level of the file system and is represented as a forward slash ( / )</a:t>
            </a:r>
            <a:endParaRPr sz="2000">
              <a:solidFill>
                <a:schemeClr val="dk1"/>
              </a:solidFill>
            </a:endParaRPr>
          </a:p>
          <a:p>
            <a:pPr indent="-361950" lvl="1" marL="914400" rtl="0" algn="l">
              <a:lnSpc>
                <a:spcPct val="90000"/>
              </a:lnSpc>
              <a:spcBef>
                <a:spcPts val="0"/>
              </a:spcBef>
              <a:spcAft>
                <a:spcPts val="0"/>
              </a:spcAft>
              <a:buClr>
                <a:schemeClr val="dk1"/>
              </a:buClr>
              <a:buSzPts val="2100"/>
              <a:buChar char="–"/>
            </a:pPr>
            <a:r>
              <a:rPr lang="en-US" sz="2000">
                <a:solidFill>
                  <a:schemeClr val="dk1"/>
                </a:solidFill>
              </a:rPr>
              <a:t>Relative path versus absolute path</a:t>
            </a:r>
            <a:endParaRPr sz="2000">
              <a:solidFill>
                <a:schemeClr val="dk1"/>
              </a:solidFill>
            </a:endParaRPr>
          </a:p>
          <a:p>
            <a:pPr indent="-228600" lvl="1" marL="914400" rtl="0" algn="l">
              <a:lnSpc>
                <a:spcPct val="90000"/>
              </a:lnSpc>
              <a:spcBef>
                <a:spcPts val="0"/>
              </a:spcBef>
              <a:spcAft>
                <a:spcPts val="0"/>
              </a:spcAft>
              <a:buClr>
                <a:schemeClr val="dk1"/>
              </a:buClr>
              <a:buSzPts val="2100"/>
              <a:buNone/>
            </a:pPr>
            <a:r>
              <a:t/>
            </a:r>
            <a:endParaRPr sz="2000">
              <a:solidFill>
                <a:schemeClr val="dk1"/>
              </a:solidFill>
            </a:endParaRPr>
          </a:p>
          <a:p>
            <a:pPr indent="-381000" lvl="0" marL="457200" rtl="0" algn="l">
              <a:lnSpc>
                <a:spcPct val="90000"/>
              </a:lnSpc>
              <a:spcBef>
                <a:spcPts val="0"/>
              </a:spcBef>
              <a:spcAft>
                <a:spcPts val="0"/>
              </a:spcAft>
              <a:buClr>
                <a:schemeClr val="dk1"/>
              </a:buClr>
              <a:buSzPts val="2400"/>
              <a:buChar char="•"/>
            </a:pPr>
            <a:r>
              <a:rPr lang="en-US" sz="2000">
                <a:solidFill>
                  <a:schemeClr val="dk1"/>
                </a:solidFill>
              </a:rPr>
              <a:t>Forward slash is used to separate directory and file names</a:t>
            </a:r>
            <a:endParaRPr sz="2000">
              <a:solidFill>
                <a:schemeClr val="dk1"/>
              </a:solidFill>
            </a:endParaRPr>
          </a:p>
          <a:p>
            <a:pPr indent="0" lvl="0" marL="457200" rtl="0" algn="l">
              <a:lnSpc>
                <a:spcPct val="100000"/>
              </a:lnSpc>
              <a:spcBef>
                <a:spcPts val="500"/>
              </a:spcBef>
              <a:spcAft>
                <a:spcPts val="0"/>
              </a:spcAft>
              <a:buSzPts val="2400"/>
              <a:buNone/>
            </a:pPr>
            <a:r>
              <a:t/>
            </a:r>
            <a:endParaRPr sz="2000"/>
          </a:p>
        </p:txBody>
      </p:sp>
      <p:sp>
        <p:nvSpPr>
          <p:cNvPr id="190" name="Google Shape;190;p2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6"/>
          <p:cNvSpPr txBox="1"/>
          <p:nvPr>
            <p:ph type="title"/>
          </p:nvPr>
        </p:nvSpPr>
        <p:spPr>
          <a:xfrm>
            <a:off x="628650" y="-95880"/>
            <a:ext cx="7886700" cy="13587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Some top-level directories that you will see after installing Linux</a:t>
            </a:r>
            <a:endParaRPr/>
          </a:p>
        </p:txBody>
      </p:sp>
      <p:sp>
        <p:nvSpPr>
          <p:cNvPr id="197" name="Google Shape;197;p26"/>
          <p:cNvSpPr txBox="1"/>
          <p:nvPr>
            <p:ph idx="1" type="body"/>
          </p:nvPr>
        </p:nvSpPr>
        <p:spPr>
          <a:xfrm>
            <a:off x="448786" y="1074106"/>
            <a:ext cx="741928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20000"/>
              </a:lnSpc>
              <a:spcBef>
                <a:spcPts val="500"/>
              </a:spcBef>
              <a:spcAft>
                <a:spcPts val="0"/>
              </a:spcAft>
              <a:buClr>
                <a:schemeClr val="dk1"/>
              </a:buClr>
              <a:buSzPts val="800"/>
              <a:buFont typeface="Arial"/>
              <a:buNone/>
            </a:pPr>
            <a:r>
              <a:rPr b="1" lang="en-US" sz="1800"/>
              <a:t>/</a:t>
            </a:r>
            <a:r>
              <a:rPr lang="en-US" sz="1800"/>
              <a:t> - the root or base directory</a:t>
            </a:r>
            <a:endParaRPr sz="1800"/>
          </a:p>
          <a:p>
            <a:pPr indent="50800" lvl="0" marL="254000" rtl="0" algn="l">
              <a:lnSpc>
                <a:spcPct val="120000"/>
              </a:lnSpc>
              <a:spcBef>
                <a:spcPts val="500"/>
              </a:spcBef>
              <a:spcAft>
                <a:spcPts val="0"/>
              </a:spcAft>
              <a:buClr>
                <a:schemeClr val="dk1"/>
              </a:buClr>
              <a:buSzPts val="800"/>
              <a:buFont typeface="Arial"/>
              <a:buNone/>
            </a:pPr>
            <a:r>
              <a:rPr b="1" lang="en-US" sz="1800"/>
              <a:t>/bin </a:t>
            </a:r>
            <a:r>
              <a:rPr lang="en-US" sz="1800"/>
              <a:t>- non-essential binaries (applications)</a:t>
            </a:r>
            <a:endParaRPr sz="1800"/>
          </a:p>
          <a:p>
            <a:pPr indent="50800" lvl="0" marL="254000" rtl="0" algn="l">
              <a:lnSpc>
                <a:spcPct val="120000"/>
              </a:lnSpc>
              <a:spcBef>
                <a:spcPts val="500"/>
              </a:spcBef>
              <a:spcAft>
                <a:spcPts val="0"/>
              </a:spcAft>
              <a:buClr>
                <a:schemeClr val="dk1"/>
              </a:buClr>
              <a:buSzPts val="800"/>
              <a:buFont typeface="Arial"/>
              <a:buNone/>
            </a:pPr>
            <a:r>
              <a:rPr b="1" lang="en-US" sz="1800"/>
              <a:t>/sbin </a:t>
            </a:r>
            <a:r>
              <a:rPr lang="en-US" sz="1800"/>
              <a:t>- binaries essential to the system</a:t>
            </a:r>
            <a:endParaRPr sz="1800"/>
          </a:p>
          <a:p>
            <a:pPr indent="50800" lvl="0" marL="254000" rtl="0" algn="l">
              <a:lnSpc>
                <a:spcPct val="120000"/>
              </a:lnSpc>
              <a:spcBef>
                <a:spcPts val="500"/>
              </a:spcBef>
              <a:spcAft>
                <a:spcPts val="0"/>
              </a:spcAft>
              <a:buClr>
                <a:schemeClr val="dk1"/>
              </a:buClr>
              <a:buSzPts val="800"/>
              <a:buFont typeface="Arial"/>
              <a:buNone/>
            </a:pPr>
            <a:r>
              <a:rPr b="1" lang="en-US" sz="1800"/>
              <a:t>/dev </a:t>
            </a:r>
            <a:r>
              <a:rPr lang="en-US" sz="1800"/>
              <a:t>- contains all folders for devices</a:t>
            </a:r>
            <a:endParaRPr sz="1800"/>
          </a:p>
          <a:p>
            <a:pPr indent="50800" lvl="0" marL="254000" rtl="0" algn="l">
              <a:lnSpc>
                <a:spcPct val="120000"/>
              </a:lnSpc>
              <a:spcBef>
                <a:spcPts val="500"/>
              </a:spcBef>
              <a:spcAft>
                <a:spcPts val="0"/>
              </a:spcAft>
              <a:buClr>
                <a:schemeClr val="dk1"/>
              </a:buClr>
              <a:buSzPts val="800"/>
              <a:buFont typeface="Arial"/>
              <a:buNone/>
            </a:pPr>
            <a:r>
              <a:rPr b="1" lang="en-US" sz="1800"/>
              <a:t>/etc </a:t>
            </a:r>
            <a:r>
              <a:rPr lang="en-US" sz="1800"/>
              <a:t>- contains all configuration files</a:t>
            </a:r>
            <a:endParaRPr sz="1800"/>
          </a:p>
          <a:p>
            <a:pPr indent="50800" lvl="0" marL="254000" rtl="0" algn="l">
              <a:lnSpc>
                <a:spcPct val="120000"/>
              </a:lnSpc>
              <a:spcBef>
                <a:spcPts val="500"/>
              </a:spcBef>
              <a:spcAft>
                <a:spcPts val="0"/>
              </a:spcAft>
              <a:buClr>
                <a:schemeClr val="dk1"/>
              </a:buClr>
              <a:buSzPts val="800"/>
              <a:buFont typeface="Arial"/>
              <a:buNone/>
            </a:pPr>
            <a:r>
              <a:rPr b="1" lang="en-US" sz="1800"/>
              <a:t>/home </a:t>
            </a:r>
            <a:r>
              <a:rPr lang="en-US" sz="1800"/>
              <a:t>- user specific folder</a:t>
            </a:r>
            <a:endParaRPr sz="1800"/>
          </a:p>
          <a:p>
            <a:pPr indent="50800" lvl="0" marL="254000" rtl="0" algn="l">
              <a:lnSpc>
                <a:spcPct val="120000"/>
              </a:lnSpc>
              <a:spcBef>
                <a:spcPts val="500"/>
              </a:spcBef>
              <a:spcAft>
                <a:spcPts val="0"/>
              </a:spcAft>
              <a:buClr>
                <a:schemeClr val="dk1"/>
              </a:buClr>
              <a:buSzPts val="800"/>
              <a:buFont typeface="Arial"/>
              <a:buNone/>
            </a:pPr>
            <a:r>
              <a:rPr b="1" lang="en-US" sz="1800"/>
              <a:t>/opt </a:t>
            </a:r>
            <a:r>
              <a:rPr lang="en-US" sz="1800"/>
              <a:t>- holds software add-on packages</a:t>
            </a:r>
            <a:endParaRPr sz="1800"/>
          </a:p>
          <a:p>
            <a:pPr indent="50800" lvl="0" marL="254000" rtl="0" algn="l">
              <a:lnSpc>
                <a:spcPct val="120000"/>
              </a:lnSpc>
              <a:spcBef>
                <a:spcPts val="500"/>
              </a:spcBef>
              <a:spcAft>
                <a:spcPts val="0"/>
              </a:spcAft>
              <a:buClr>
                <a:schemeClr val="dk1"/>
              </a:buClr>
              <a:buSzPts val="800"/>
              <a:buFont typeface="Arial"/>
              <a:buNone/>
            </a:pPr>
            <a:r>
              <a:rPr b="1" lang="en-US" sz="1800"/>
              <a:t>/var </a:t>
            </a:r>
            <a:r>
              <a:rPr lang="en-US" sz="1800"/>
              <a:t>- holds spooling data</a:t>
            </a:r>
            <a:endParaRPr sz="1800"/>
          </a:p>
          <a:p>
            <a:pPr indent="50800" lvl="0" marL="254000" rtl="0" algn="l">
              <a:lnSpc>
                <a:spcPct val="100000"/>
              </a:lnSpc>
              <a:spcBef>
                <a:spcPts val="500"/>
              </a:spcBef>
              <a:spcAft>
                <a:spcPts val="0"/>
              </a:spcAft>
              <a:buSzPts val="2400"/>
              <a:buNone/>
            </a:pPr>
            <a:r>
              <a:t/>
            </a:r>
            <a:endParaRPr sz="1800"/>
          </a:p>
        </p:txBody>
      </p:sp>
      <p:sp>
        <p:nvSpPr>
          <p:cNvPr id="198" name="Google Shape;198;p2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
        <p:nvSpPr>
          <p:cNvPr id="199" name="Google Shape;199;p26"/>
          <p:cNvSpPr txBox="1"/>
          <p:nvPr/>
        </p:nvSpPr>
        <p:spPr>
          <a:xfrm>
            <a:off x="5118062" y="1262820"/>
            <a:ext cx="3733511"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rPr>
              <a:t>Note for OS/X users</a:t>
            </a:r>
            <a:r>
              <a:rPr b="0" i="0" lang="en-US" sz="1400" u="none" cap="none" strike="noStrike">
                <a:solidFill>
                  <a:srgbClr val="000000"/>
                </a:solidFill>
                <a:latin typeface="Arial"/>
                <a:ea typeface="Arial"/>
                <a:cs typeface="Arial"/>
                <a:sym typeface="Arial"/>
              </a:rPr>
              <a:t>: You will see additional directories under the root directory if you are in your Terminal.</a:t>
            </a:r>
            <a:endParaRPr b="0" i="0" sz="1400" u="none" cap="none" strike="noStrike">
              <a:solidFill>
                <a:srgbClr val="000000"/>
              </a:solidFill>
              <a:latin typeface="Arial"/>
              <a:ea typeface="Arial"/>
              <a:cs typeface="Arial"/>
              <a:sym typeface="Arial"/>
            </a:endParaRPr>
          </a:p>
        </p:txBody>
      </p:sp>
      <p:sp>
        <p:nvSpPr>
          <p:cNvPr id="200" name="Google Shape;200;p26"/>
          <p:cNvSpPr txBox="1"/>
          <p:nvPr/>
        </p:nvSpPr>
        <p:spPr>
          <a:xfrm>
            <a:off x="5270462" y="2599335"/>
            <a:ext cx="3733511"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rPr>
              <a:t>General trivia</a:t>
            </a:r>
            <a:r>
              <a:rPr b="0" i="0" lang="en-US" sz="1400" u="none" cap="none" strike="noStrike">
                <a:solidFill>
                  <a:srgbClr val="000000"/>
                </a:solidFill>
                <a:latin typeface="Arial"/>
                <a:ea typeface="Arial"/>
                <a:cs typeface="Arial"/>
                <a:sym typeface="Arial"/>
              </a:rPr>
              <a:t>: You can create additional files and directories under the root directory and if you do so, you will see a different tree of sub-directories under the root directory.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XSEDE Code of Conduct</a:t>
            </a:r>
            <a:endParaRPr/>
          </a:p>
        </p:txBody>
      </p:sp>
      <p:sp>
        <p:nvSpPr>
          <p:cNvPr id="55" name="Google Shape;55;p9"/>
          <p:cNvSpPr txBox="1"/>
          <p:nvPr>
            <p:ph idx="1" type="body"/>
          </p:nvPr>
        </p:nvSpPr>
        <p:spPr>
          <a:xfrm>
            <a:off x="628650" y="1140619"/>
            <a:ext cx="7886700" cy="3263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rPr lang="en-US" sz="1800"/>
              <a:t>This external code of conduct for XSEDE sponsored events represents XSEDE's commitment to providing an inclusive and harassment-free environment in all interactions regardless of gender, sexual orientation, disability, physical appearance, race, or religion. The code of conduct below extends all XSEDE-sponsored events, services, and interactions.</a:t>
            </a:r>
            <a:endParaRPr sz="1800"/>
          </a:p>
          <a:p>
            <a:pPr indent="0" lvl="0" marL="0" rtl="0" algn="l">
              <a:lnSpc>
                <a:spcPct val="100000"/>
              </a:lnSpc>
              <a:spcBef>
                <a:spcPts val="500"/>
              </a:spcBef>
              <a:spcAft>
                <a:spcPts val="0"/>
              </a:spcAft>
              <a:buSzPts val="2400"/>
              <a:buNone/>
            </a:pPr>
            <a:r>
              <a:rPr b="1" lang="en-US" sz="1800"/>
              <a:t>Anyone who experiences, observes, or has knowledge of threatening behavior are expected to immediately report the incident to a member of the event organizing committee, XSEDE staff, or one of the XSEDE Ombudspersons listed below. XSEDE reserves the right to take appropriate action.</a:t>
            </a:r>
            <a:endParaRPr b="1" sz="1800"/>
          </a:p>
          <a:p>
            <a:pPr indent="0" lvl="0" marL="0" rtl="0" algn="l">
              <a:lnSpc>
                <a:spcPct val="100000"/>
              </a:lnSpc>
              <a:spcBef>
                <a:spcPts val="500"/>
              </a:spcBef>
              <a:spcAft>
                <a:spcPts val="0"/>
              </a:spcAft>
              <a:buSzPts val="2400"/>
              <a:buNone/>
            </a:pPr>
            <a:r>
              <a:t/>
            </a:r>
            <a:endParaRPr b="1" sz="1800"/>
          </a:p>
        </p:txBody>
      </p:sp>
      <p:sp>
        <p:nvSpPr>
          <p:cNvPr id="56" name="Google Shape;56;p9"/>
          <p:cNvSpPr txBox="1"/>
          <p:nvPr/>
        </p:nvSpPr>
        <p:spPr>
          <a:xfrm>
            <a:off x="551475" y="742975"/>
            <a:ext cx="6539700" cy="43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Reference:</a:t>
            </a:r>
            <a:r>
              <a:rPr b="0" i="0" lang="en-US" sz="1400" u="none" cap="none" strike="noStrike">
                <a:solidFill>
                  <a:srgbClr val="000000"/>
                </a:solidFill>
                <a:latin typeface="Arial"/>
                <a:ea typeface="Arial"/>
                <a:cs typeface="Arial"/>
                <a:sym typeface="Arial"/>
              </a:rPr>
              <a:t> </a:t>
            </a:r>
            <a:r>
              <a:rPr b="1" i="0" lang="en-US" sz="1400" u="none" cap="none" strike="noStrike">
                <a:solidFill>
                  <a:srgbClr val="000000"/>
                </a:solidFill>
                <a:latin typeface="Courier New"/>
                <a:ea typeface="Courier New"/>
                <a:cs typeface="Courier New"/>
                <a:sym typeface="Courier New"/>
              </a:rPr>
              <a:t>https://www.xsede.org/codeofconduct</a:t>
            </a:r>
            <a:endParaRPr b="1" i="0" sz="1400" u="none" cap="none" strike="noStrike">
              <a:solidFill>
                <a:srgbClr val="000000"/>
              </a:solidFill>
              <a:latin typeface="Courier New"/>
              <a:ea typeface="Courier New"/>
              <a:cs typeface="Courier New"/>
              <a:sym typeface="Courier New"/>
            </a:endParaRPr>
          </a:p>
        </p:txBody>
      </p:sp>
      <p:sp>
        <p:nvSpPr>
          <p:cNvPr id="57" name="Google Shape;57;p9"/>
          <p:cNvSpPr txBox="1"/>
          <p:nvPr/>
        </p:nvSpPr>
        <p:spPr>
          <a:xfrm>
            <a:off x="628650" y="3818877"/>
            <a:ext cx="6018300" cy="914100"/>
          </a:xfrm>
          <a:prstGeom prst="rect">
            <a:avLst/>
          </a:prstGeom>
          <a:noFill/>
          <a:ln>
            <a:noFill/>
          </a:ln>
        </p:spPr>
        <p:txBody>
          <a:bodyPr anchorCtr="0" anchor="t" bIns="91425" lIns="91425" spcFirstLastPara="1" rIns="91425" wrap="square" tIns="91425">
            <a:noAutofit/>
          </a:bodyPr>
          <a:lstStyle/>
          <a:p>
            <a:pPr indent="-304800" lvl="0" marL="698500" marR="0" rtl="0" algn="l">
              <a:lnSpc>
                <a:spcPct val="142857"/>
              </a:lnSpc>
              <a:spcBef>
                <a:spcPts val="0"/>
              </a:spcBef>
              <a:spcAft>
                <a:spcPts val="0"/>
              </a:spcAft>
              <a:buClr>
                <a:srgbClr val="333333"/>
              </a:buClr>
              <a:buSzPts val="1200"/>
              <a:buFont typeface="Helvetica Neue"/>
              <a:buChar char="●"/>
            </a:pPr>
            <a:r>
              <a:rPr b="0" i="0" lang="en-US" sz="1200" u="none" cap="none" strike="noStrike">
                <a:solidFill>
                  <a:srgbClr val="333333"/>
                </a:solidFill>
                <a:latin typeface="Helvetica Neue"/>
                <a:ea typeface="Helvetica Neue"/>
                <a:cs typeface="Helvetica Neue"/>
                <a:sym typeface="Helvetica Neue"/>
              </a:rPr>
              <a:t>Linda Akli, SURA (</a:t>
            </a:r>
            <a:r>
              <a:rPr b="0" i="0" lang="en-US" sz="1200" u="none" cap="none" strike="noStrike">
                <a:solidFill>
                  <a:srgbClr val="2379BF"/>
                </a:solidFill>
                <a:latin typeface="Helvetica Neue"/>
                <a:ea typeface="Helvetica Neue"/>
                <a:cs typeface="Helvetica Neue"/>
                <a:sym typeface="Helvetica Neue"/>
              </a:rPr>
              <a:t>akli@sura.org</a:t>
            </a:r>
            <a:r>
              <a:rPr b="0" i="0" lang="en-US" sz="1200" u="none" cap="none" strike="noStrike">
                <a:solidFill>
                  <a:srgbClr val="333333"/>
                </a:solidFill>
                <a:latin typeface="Helvetica Neue"/>
                <a:ea typeface="Helvetica Neue"/>
                <a:cs typeface="Helvetica Neue"/>
                <a:sym typeface="Helvetica Neue"/>
              </a:rPr>
              <a:t>)</a:t>
            </a:r>
            <a:endParaRPr b="0" i="0" sz="1200" u="none" cap="none" strike="noStrike">
              <a:solidFill>
                <a:srgbClr val="333333"/>
              </a:solidFill>
              <a:latin typeface="Helvetica Neue"/>
              <a:ea typeface="Helvetica Neue"/>
              <a:cs typeface="Helvetica Neue"/>
              <a:sym typeface="Helvetica Neue"/>
            </a:endParaRPr>
          </a:p>
          <a:p>
            <a:pPr indent="-304800" lvl="0" marL="698500" marR="0" rtl="0" algn="l">
              <a:lnSpc>
                <a:spcPct val="142857"/>
              </a:lnSpc>
              <a:spcBef>
                <a:spcPts val="0"/>
              </a:spcBef>
              <a:spcAft>
                <a:spcPts val="0"/>
              </a:spcAft>
              <a:buClr>
                <a:srgbClr val="333333"/>
              </a:buClr>
              <a:buSzPts val="1200"/>
              <a:buFont typeface="Helvetica Neue"/>
              <a:buChar char="●"/>
            </a:pPr>
            <a:r>
              <a:rPr b="0" i="0" lang="en-US" sz="1200" u="none" cap="none" strike="noStrike">
                <a:solidFill>
                  <a:srgbClr val="333333"/>
                </a:solidFill>
                <a:latin typeface="Helvetica Neue"/>
                <a:ea typeface="Helvetica Neue"/>
                <a:cs typeface="Helvetica Neue"/>
                <a:sym typeface="Helvetica Neue"/>
              </a:rPr>
              <a:t>Lizanne Destefano, Georgia Tech (</a:t>
            </a:r>
            <a:r>
              <a:rPr b="0" i="0" lang="en-US" sz="1200" u="none" cap="none" strike="noStrike">
                <a:solidFill>
                  <a:srgbClr val="2379BF"/>
                </a:solidFill>
                <a:latin typeface="Helvetica Neue"/>
                <a:ea typeface="Helvetica Neue"/>
                <a:cs typeface="Helvetica Neue"/>
                <a:sym typeface="Helvetica Neue"/>
              </a:rPr>
              <a:t>lizanne.destefano@ceismc.gatech.edu</a:t>
            </a:r>
            <a:r>
              <a:rPr b="0" i="0" lang="en-US" sz="1200" u="none" cap="none" strike="noStrike">
                <a:solidFill>
                  <a:srgbClr val="333333"/>
                </a:solidFill>
                <a:latin typeface="Helvetica Neue"/>
                <a:ea typeface="Helvetica Neue"/>
                <a:cs typeface="Helvetica Neue"/>
                <a:sym typeface="Helvetica Neue"/>
              </a:rPr>
              <a:t>)</a:t>
            </a:r>
            <a:endParaRPr b="0" i="0" sz="1200" u="none" cap="none" strike="noStrike">
              <a:solidFill>
                <a:srgbClr val="333333"/>
              </a:solidFill>
              <a:latin typeface="Helvetica Neue"/>
              <a:ea typeface="Helvetica Neue"/>
              <a:cs typeface="Helvetica Neue"/>
              <a:sym typeface="Helvetica Neue"/>
            </a:endParaRPr>
          </a:p>
          <a:p>
            <a:pPr indent="0" lvl="0" marL="0" marR="0" rtl="0" algn="l">
              <a:lnSpc>
                <a:spcPct val="100000"/>
              </a:lnSpc>
              <a:spcBef>
                <a:spcPts val="160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pic>
        <p:nvPicPr>
          <p:cNvPr id="58" name="Google Shape;58;p9"/>
          <p:cNvPicPr preferRelativeResize="0"/>
          <p:nvPr/>
        </p:nvPicPr>
        <p:blipFill rotWithShape="1">
          <a:blip r:embed="rId3">
            <a:alphaModFix/>
          </a:blip>
          <a:srcRect b="0" l="0" r="0" t="0"/>
          <a:stretch/>
        </p:blipFill>
        <p:spPr>
          <a:xfrm>
            <a:off x="8252950" y="3632600"/>
            <a:ext cx="771425" cy="771425"/>
          </a:xfrm>
          <a:prstGeom prst="rect">
            <a:avLst/>
          </a:prstGeom>
          <a:noFill/>
          <a:ln>
            <a:noFill/>
          </a:ln>
        </p:spPr>
      </p:pic>
      <p:pic>
        <p:nvPicPr>
          <p:cNvPr id="59" name="Google Shape;59;p9"/>
          <p:cNvPicPr preferRelativeResize="0"/>
          <p:nvPr/>
        </p:nvPicPr>
        <p:blipFill rotWithShape="1">
          <a:blip r:embed="rId4">
            <a:alphaModFix/>
          </a:blip>
          <a:srcRect b="0" l="0" r="0" t="0"/>
          <a:stretch/>
        </p:blipFill>
        <p:spPr>
          <a:xfrm>
            <a:off x="5930523" y="217122"/>
            <a:ext cx="2625702" cy="994200"/>
          </a:xfrm>
          <a:prstGeom prst="rect">
            <a:avLst/>
          </a:prstGeom>
          <a:noFill/>
          <a:ln>
            <a:noFill/>
          </a:ln>
        </p:spPr>
      </p:pic>
      <p:sp>
        <p:nvSpPr>
          <p:cNvPr id="60" name="Google Shape;60;p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Accessing a Linux terminal/shell from your browser</a:t>
            </a:r>
            <a:endParaRPr/>
          </a:p>
        </p:txBody>
      </p:sp>
      <p:sp>
        <p:nvSpPr>
          <p:cNvPr id="206" name="Google Shape;206;p27"/>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SzPts val="2400"/>
              <a:buNone/>
            </a:pPr>
            <a:r>
              <a:rPr lang="en-US" sz="3000" u="sng">
                <a:solidFill>
                  <a:schemeClr val="hlink"/>
                </a:solidFill>
                <a:latin typeface="Arial"/>
                <a:ea typeface="Arial"/>
                <a:cs typeface="Arial"/>
                <a:sym typeface="Arial"/>
                <a:hlinkClick r:id="rId3"/>
              </a:rPr>
              <a:t>https://tinyurl.com/y8sp8aam</a:t>
            </a:r>
            <a:r>
              <a:rPr lang="en-US" sz="3000">
                <a:latin typeface="Arial"/>
                <a:ea typeface="Arial"/>
                <a:cs typeface="Arial"/>
                <a:sym typeface="Arial"/>
              </a:rPr>
              <a:t> </a:t>
            </a:r>
            <a:endParaRPr sz="3000"/>
          </a:p>
        </p:txBody>
      </p:sp>
      <p:sp>
        <p:nvSpPr>
          <p:cNvPr id="207" name="Google Shape;207;p2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Interacting with the shell</a:t>
            </a:r>
            <a:endParaRPr/>
          </a:p>
        </p:txBody>
      </p:sp>
      <p:sp>
        <p:nvSpPr>
          <p:cNvPr id="213" name="Google Shape;213;p28"/>
          <p:cNvSpPr txBox="1"/>
          <p:nvPr>
            <p:ph idx="1" type="body"/>
          </p:nvPr>
        </p:nvSpPr>
        <p:spPr>
          <a:xfrm>
            <a:off x="457200" y="714399"/>
            <a:ext cx="8229600" cy="3600600"/>
          </a:xfrm>
          <a:prstGeom prst="rect">
            <a:avLst/>
          </a:prstGeom>
          <a:noFill/>
          <a:ln>
            <a:noFill/>
          </a:ln>
        </p:spPr>
        <p:txBody>
          <a:bodyPr anchorCtr="0" anchor="t" bIns="68575" lIns="68575" spcFirstLastPara="1" rIns="68575" wrap="square" tIns="68575">
            <a:noAutofit/>
          </a:bodyPr>
          <a:lstStyle/>
          <a:p>
            <a:pPr indent="-342900" lvl="0" marL="457200" rtl="0" algn="l">
              <a:lnSpc>
                <a:spcPct val="120000"/>
              </a:lnSpc>
              <a:spcBef>
                <a:spcPts val="600"/>
              </a:spcBef>
              <a:spcAft>
                <a:spcPts val="0"/>
              </a:spcAft>
              <a:buClr>
                <a:schemeClr val="dk1"/>
              </a:buClr>
              <a:buSzPts val="1800"/>
              <a:buChar char="•"/>
            </a:pPr>
            <a:r>
              <a:rPr lang="en-US" sz="1800">
                <a:solidFill>
                  <a:schemeClr val="dk1"/>
                </a:solidFill>
              </a:rPr>
              <a:t>Type a command (</a:t>
            </a:r>
            <a:r>
              <a:rPr b="1" lang="en-US" sz="1800">
                <a:solidFill>
                  <a:schemeClr val="dk1"/>
                </a:solidFill>
                <a:latin typeface="Courier New"/>
                <a:ea typeface="Courier New"/>
                <a:cs typeface="Courier New"/>
                <a:sym typeface="Courier New"/>
              </a:rPr>
              <a:t>ls</a:t>
            </a:r>
            <a:r>
              <a:rPr lang="en-US" sz="1800">
                <a:solidFill>
                  <a:schemeClr val="dk1"/>
                </a:solidFill>
              </a:rPr>
              <a:t>) at the prompt (</a:t>
            </a:r>
            <a:r>
              <a:rPr b="1" lang="en-US" sz="1800">
                <a:solidFill>
                  <a:schemeClr val="dk1"/>
                </a:solidFill>
                <a:latin typeface="Courier New"/>
                <a:ea typeface="Courier New"/>
                <a:cs typeface="Courier New"/>
                <a:sym typeface="Courier New"/>
              </a:rPr>
              <a:t>$ </a:t>
            </a:r>
            <a:r>
              <a:rPr lang="en-US" sz="1800">
                <a:solidFill>
                  <a:schemeClr val="dk1"/>
                </a:solidFill>
              </a:rPr>
              <a:t>) and press ENTER Example: </a:t>
            </a:r>
            <a:r>
              <a:rPr b="1" lang="en-US" sz="1800">
                <a:solidFill>
                  <a:schemeClr val="dk1"/>
                </a:solidFill>
                <a:latin typeface="Courier New"/>
                <a:ea typeface="Courier New"/>
                <a:cs typeface="Courier New"/>
                <a:sym typeface="Courier New"/>
              </a:rPr>
              <a:t>$ ls</a:t>
            </a:r>
            <a:endParaRPr b="1" sz="1800">
              <a:solidFill>
                <a:schemeClr val="dk1"/>
              </a:solidFill>
              <a:latin typeface="Courier New"/>
              <a:ea typeface="Courier New"/>
              <a:cs typeface="Courier New"/>
              <a:sym typeface="Courier New"/>
            </a:endParaRPr>
          </a:p>
          <a:p>
            <a:pPr indent="-342900" lvl="0" marL="457200" rtl="0" algn="l">
              <a:lnSpc>
                <a:spcPct val="120000"/>
              </a:lnSpc>
              <a:spcBef>
                <a:spcPts val="0"/>
              </a:spcBef>
              <a:spcAft>
                <a:spcPts val="0"/>
              </a:spcAft>
              <a:buClr>
                <a:schemeClr val="dk1"/>
              </a:buClr>
              <a:buSzPts val="1800"/>
              <a:buChar char="•"/>
            </a:pPr>
            <a:r>
              <a:rPr lang="en-US" sz="1800">
                <a:solidFill>
                  <a:schemeClr val="dk1"/>
                </a:solidFill>
              </a:rPr>
              <a:t>Shell starts a new process for executing the requested command, the new process executes the command and the shell displays any output generated by the command</a:t>
            </a:r>
            <a:endParaRPr sz="1800">
              <a:solidFill>
                <a:schemeClr val="dk1"/>
              </a:solidFill>
            </a:endParaRPr>
          </a:p>
          <a:p>
            <a:pPr indent="-342900" lvl="0" marL="457200" rtl="0" algn="l">
              <a:lnSpc>
                <a:spcPct val="120000"/>
              </a:lnSpc>
              <a:spcBef>
                <a:spcPts val="0"/>
              </a:spcBef>
              <a:spcAft>
                <a:spcPts val="0"/>
              </a:spcAft>
              <a:buClr>
                <a:schemeClr val="dk1"/>
              </a:buClr>
              <a:buSzPts val="1800"/>
              <a:buChar char="•"/>
            </a:pPr>
            <a:r>
              <a:rPr lang="en-US" sz="1800">
                <a:solidFill>
                  <a:schemeClr val="dk1"/>
                </a:solidFill>
              </a:rPr>
              <a:t>When the process completes, the shell displays the prompt and is ready to take the next command</a:t>
            </a:r>
            <a:endParaRPr sz="1800">
              <a:solidFill>
                <a:schemeClr val="dk1"/>
              </a:solidFill>
            </a:endParaRPr>
          </a:p>
          <a:p>
            <a:pPr indent="-342900" lvl="0" marL="457200" rtl="0" algn="l">
              <a:lnSpc>
                <a:spcPct val="120000"/>
              </a:lnSpc>
              <a:spcBef>
                <a:spcPts val="0"/>
              </a:spcBef>
              <a:spcAft>
                <a:spcPts val="0"/>
              </a:spcAft>
              <a:buClr>
                <a:schemeClr val="dk1"/>
              </a:buClr>
              <a:buSzPts val="1800"/>
              <a:buChar char="•"/>
            </a:pPr>
            <a:r>
              <a:rPr lang="en-US" sz="1800">
                <a:solidFill>
                  <a:schemeClr val="dk1"/>
                </a:solidFill>
              </a:rPr>
              <a:t>Specific information is passed to the command via more arguments</a:t>
            </a:r>
            <a:endParaRPr sz="1800">
              <a:solidFill>
                <a:schemeClr val="dk1"/>
              </a:solidFill>
            </a:endParaRPr>
          </a:p>
          <a:p>
            <a:pPr indent="-342900" lvl="0" marL="457200" rtl="0" algn="l">
              <a:lnSpc>
                <a:spcPct val="120000"/>
              </a:lnSpc>
              <a:spcBef>
                <a:spcPts val="0"/>
              </a:spcBef>
              <a:spcAft>
                <a:spcPts val="0"/>
              </a:spcAft>
              <a:buClr>
                <a:schemeClr val="dk1"/>
              </a:buClr>
              <a:buSzPts val="1800"/>
              <a:buChar char="•"/>
            </a:pPr>
            <a:r>
              <a:rPr lang="en-US" sz="1800">
                <a:solidFill>
                  <a:schemeClr val="dk1"/>
                </a:solidFill>
              </a:rPr>
              <a:t>The shell is killed by “</a:t>
            </a:r>
            <a:r>
              <a:rPr b="1" lang="en-US" sz="1800">
                <a:solidFill>
                  <a:schemeClr val="dk1"/>
                </a:solidFill>
                <a:latin typeface="Courier New"/>
                <a:ea typeface="Courier New"/>
                <a:cs typeface="Courier New"/>
                <a:sym typeface="Courier New"/>
              </a:rPr>
              <a:t>exit</a:t>
            </a:r>
            <a:r>
              <a:rPr lang="en-US" sz="1800">
                <a:solidFill>
                  <a:schemeClr val="dk1"/>
                </a:solidFill>
              </a:rPr>
              <a:t>” or </a:t>
            </a:r>
            <a:r>
              <a:rPr b="1" lang="en-US" sz="1800">
                <a:solidFill>
                  <a:schemeClr val="dk1"/>
                </a:solidFill>
                <a:latin typeface="Courier New"/>
                <a:ea typeface="Courier New"/>
                <a:cs typeface="Courier New"/>
                <a:sym typeface="Courier New"/>
              </a:rPr>
              <a:t>CTRL-D</a:t>
            </a:r>
            <a:endParaRPr b="1" sz="1800">
              <a:solidFill>
                <a:schemeClr val="dk1"/>
              </a:solidFill>
              <a:latin typeface="Courier New"/>
              <a:ea typeface="Courier New"/>
              <a:cs typeface="Courier New"/>
              <a:sym typeface="Courier New"/>
            </a:endParaRPr>
          </a:p>
          <a:p>
            <a:pPr indent="0" lvl="0" marL="457200" rtl="0" algn="l">
              <a:lnSpc>
                <a:spcPct val="120000"/>
              </a:lnSpc>
              <a:spcBef>
                <a:spcPts val="600"/>
              </a:spcBef>
              <a:spcAft>
                <a:spcPts val="0"/>
              </a:spcAft>
              <a:buSzPts val="2400"/>
              <a:buNone/>
            </a:pPr>
            <a:r>
              <a:rPr lang="en-US" sz="1800">
                <a:solidFill>
                  <a:schemeClr val="dk1"/>
                </a:solidFill>
              </a:rPr>
              <a:t>	</a:t>
            </a:r>
            <a:r>
              <a:rPr b="1" lang="en-US" sz="1800">
                <a:solidFill>
                  <a:schemeClr val="dk1"/>
                </a:solidFill>
                <a:latin typeface="Courier New"/>
                <a:ea typeface="Courier New"/>
                <a:cs typeface="Courier New"/>
                <a:sym typeface="Courier New"/>
              </a:rPr>
              <a:t>$ exit</a:t>
            </a:r>
            <a:endParaRPr b="1" sz="1800">
              <a:solidFill>
                <a:schemeClr val="dk1"/>
              </a:solidFill>
              <a:latin typeface="Courier New"/>
              <a:ea typeface="Courier New"/>
              <a:cs typeface="Courier New"/>
              <a:sym typeface="Courier New"/>
            </a:endParaRPr>
          </a:p>
          <a:p>
            <a:pPr indent="0" lvl="0" marL="457200" rtl="0" algn="l">
              <a:lnSpc>
                <a:spcPct val="120000"/>
              </a:lnSpc>
              <a:spcBef>
                <a:spcPts val="600"/>
              </a:spcBef>
              <a:spcAft>
                <a:spcPts val="0"/>
              </a:spcAft>
              <a:buSzPts val="2400"/>
              <a:buNone/>
            </a:pPr>
            <a:r>
              <a:rPr b="1" lang="en-US" sz="1800">
                <a:solidFill>
                  <a:schemeClr val="dk1"/>
                </a:solidFill>
                <a:latin typeface="Courier New"/>
                <a:ea typeface="Courier New"/>
                <a:cs typeface="Courier New"/>
                <a:sym typeface="Courier New"/>
              </a:rPr>
              <a:t>   logout</a:t>
            </a:r>
            <a:endParaRPr b="1" sz="1800">
              <a:solidFill>
                <a:schemeClr val="dk1"/>
              </a:solidFill>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t/>
            </a:r>
            <a:endParaRPr sz="1800"/>
          </a:p>
        </p:txBody>
      </p:sp>
      <p:pic>
        <p:nvPicPr>
          <p:cNvPr id="214" name="Google Shape;214;p28"/>
          <p:cNvPicPr preferRelativeResize="0"/>
          <p:nvPr/>
        </p:nvPicPr>
        <p:blipFill rotWithShape="1">
          <a:blip r:embed="rId3">
            <a:alphaModFix/>
          </a:blip>
          <a:srcRect b="0" l="0" r="0" t="0"/>
          <a:stretch/>
        </p:blipFill>
        <p:spPr>
          <a:xfrm>
            <a:off x="5347229" y="3141724"/>
            <a:ext cx="2912330" cy="1238466"/>
          </a:xfrm>
          <a:prstGeom prst="rect">
            <a:avLst/>
          </a:prstGeom>
          <a:noFill/>
          <a:ln>
            <a:noFill/>
          </a:ln>
        </p:spPr>
      </p:pic>
      <p:sp>
        <p:nvSpPr>
          <p:cNvPr id="215" name="Google Shape;215;p2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80811" y="458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Let’s try some Linux commands </a:t>
            </a:r>
            <a:endParaRPr/>
          </a:p>
        </p:txBody>
      </p:sp>
      <p:sp>
        <p:nvSpPr>
          <p:cNvPr id="221" name="Google Shape;221;p29"/>
          <p:cNvSpPr txBox="1"/>
          <p:nvPr>
            <p:ph idx="1" type="body"/>
          </p:nvPr>
        </p:nvSpPr>
        <p:spPr>
          <a:xfrm>
            <a:off x="457200" y="645268"/>
            <a:ext cx="8229600" cy="3600600"/>
          </a:xfrm>
          <a:prstGeom prst="rect">
            <a:avLst/>
          </a:prstGeom>
          <a:noFill/>
          <a:ln>
            <a:noFill/>
          </a:ln>
        </p:spPr>
        <p:txBody>
          <a:bodyPr anchorCtr="0" anchor="t" bIns="68575" lIns="68575" spcFirstLastPara="1" rIns="68575" wrap="square" tIns="68575">
            <a:noAutofit/>
          </a:bodyPr>
          <a:lstStyle/>
          <a:p>
            <a:pPr indent="-342900" lvl="0" marL="457200" rtl="0" algn="l">
              <a:lnSpc>
                <a:spcPct val="115000"/>
              </a:lnSpc>
              <a:spcBef>
                <a:spcPts val="700"/>
              </a:spcBef>
              <a:spcAft>
                <a:spcPts val="0"/>
              </a:spcAft>
              <a:buClr>
                <a:schemeClr val="dk1"/>
              </a:buClr>
              <a:buSzPts val="1800"/>
              <a:buChar char="•"/>
            </a:pPr>
            <a:r>
              <a:rPr lang="en-US" sz="1800">
                <a:solidFill>
                  <a:schemeClr val="dk1"/>
                </a:solidFill>
              </a:rPr>
              <a:t>To print the name of the current/working directory,  use the </a:t>
            </a:r>
            <a:r>
              <a:rPr lang="en-US" sz="1800">
                <a:solidFill>
                  <a:schemeClr val="dk1"/>
                </a:solidFill>
                <a:latin typeface="Courier New"/>
                <a:ea typeface="Courier New"/>
                <a:cs typeface="Courier New"/>
                <a:sym typeface="Courier New"/>
              </a:rPr>
              <a:t>pwd </a:t>
            </a:r>
            <a:r>
              <a:rPr lang="en-US" sz="1800">
                <a:solidFill>
                  <a:schemeClr val="dk1"/>
                </a:solidFill>
              </a:rPr>
              <a:t>command</a:t>
            </a:r>
            <a:endParaRPr sz="1800">
              <a:solidFill>
                <a:schemeClr val="dk1"/>
              </a:solidFill>
            </a:endParaRPr>
          </a:p>
          <a:p>
            <a:pPr indent="0" lvl="0" marL="457200" rtl="0" algn="l">
              <a:lnSpc>
                <a:spcPct val="115000"/>
              </a:lnSpc>
              <a:spcBef>
                <a:spcPts val="700"/>
              </a:spcBef>
              <a:spcAft>
                <a:spcPts val="0"/>
              </a:spcAft>
              <a:buSzPts val="2400"/>
              <a:buNone/>
            </a:pPr>
            <a:r>
              <a:rPr lang="en-US" sz="1800">
                <a:solidFill>
                  <a:schemeClr val="dk1"/>
                </a:solidFill>
                <a:latin typeface="Courier New"/>
                <a:ea typeface="Courier New"/>
                <a:cs typeface="Courier New"/>
                <a:sym typeface="Courier New"/>
              </a:rPr>
              <a:t>$</a:t>
            </a:r>
            <a:r>
              <a:rPr b="1" lang="en-US" sz="1800">
                <a:solidFill>
                  <a:schemeClr val="dk1"/>
                </a:solidFill>
                <a:latin typeface="Courier New"/>
                <a:ea typeface="Courier New"/>
                <a:cs typeface="Courier New"/>
                <a:sym typeface="Courier New"/>
              </a:rPr>
              <a:t> pwd</a:t>
            </a:r>
            <a:endParaRPr b="1" sz="1800">
              <a:solidFill>
                <a:schemeClr val="dk1"/>
              </a:solidFill>
              <a:latin typeface="Courier New"/>
              <a:ea typeface="Courier New"/>
              <a:cs typeface="Courier New"/>
              <a:sym typeface="Courier New"/>
            </a:endParaRPr>
          </a:p>
          <a:p>
            <a:pPr indent="0" lvl="0" marL="457200" rtl="0" algn="l">
              <a:lnSpc>
                <a:spcPct val="115000"/>
              </a:lnSpc>
              <a:spcBef>
                <a:spcPts val="700"/>
              </a:spcBef>
              <a:spcAft>
                <a:spcPts val="0"/>
              </a:spcAft>
              <a:buSzPts val="2400"/>
              <a:buNone/>
            </a:pPr>
            <a:r>
              <a:rPr lang="en-US" sz="1800">
                <a:solidFill>
                  <a:schemeClr val="dk1"/>
                </a:solidFill>
                <a:latin typeface="Courier New"/>
                <a:ea typeface="Courier New"/>
                <a:cs typeface="Courier New"/>
                <a:sym typeface="Courier New"/>
              </a:rPr>
              <a:t>/home1/01698/rauta</a:t>
            </a:r>
            <a:endParaRPr sz="1800">
              <a:solidFill>
                <a:schemeClr val="dk1"/>
              </a:solidFill>
              <a:latin typeface="Courier New"/>
              <a:ea typeface="Courier New"/>
              <a:cs typeface="Courier New"/>
              <a:sym typeface="Courier New"/>
            </a:endParaRPr>
          </a:p>
          <a:p>
            <a:pPr indent="0" lvl="0" marL="457200" rtl="0" algn="l">
              <a:lnSpc>
                <a:spcPct val="115000"/>
              </a:lnSpc>
              <a:spcBef>
                <a:spcPts val="700"/>
              </a:spcBef>
              <a:spcAft>
                <a:spcPts val="0"/>
              </a:spcAft>
              <a:buSzPts val="2400"/>
              <a:buNone/>
            </a:pPr>
            <a:r>
              <a:t/>
            </a:r>
            <a:endParaRPr sz="1800">
              <a:solidFill>
                <a:schemeClr val="dk1"/>
              </a:solidFill>
              <a:latin typeface="Courier New"/>
              <a:ea typeface="Courier New"/>
              <a:cs typeface="Courier New"/>
              <a:sym typeface="Courier New"/>
            </a:endParaRPr>
          </a:p>
          <a:p>
            <a:pPr indent="-342900" lvl="0" marL="457200" rtl="0" algn="l">
              <a:lnSpc>
                <a:spcPct val="115000"/>
              </a:lnSpc>
              <a:spcBef>
                <a:spcPts val="700"/>
              </a:spcBef>
              <a:spcAft>
                <a:spcPts val="0"/>
              </a:spcAft>
              <a:buClr>
                <a:schemeClr val="dk1"/>
              </a:buClr>
              <a:buSzPts val="1800"/>
              <a:buChar char="•"/>
            </a:pPr>
            <a:r>
              <a:rPr lang="en-US" sz="1800">
                <a:solidFill>
                  <a:schemeClr val="dk1"/>
                </a:solidFill>
              </a:rPr>
              <a:t>To make a new directory, use the </a:t>
            </a:r>
            <a:r>
              <a:rPr lang="en-US" sz="1800">
                <a:solidFill>
                  <a:schemeClr val="dk1"/>
                </a:solidFill>
                <a:latin typeface="Courier New"/>
                <a:ea typeface="Courier New"/>
                <a:cs typeface="Courier New"/>
                <a:sym typeface="Courier New"/>
              </a:rPr>
              <a:t>mkdir </a:t>
            </a:r>
            <a:r>
              <a:rPr lang="en-US" sz="1800">
                <a:solidFill>
                  <a:schemeClr val="dk1"/>
                </a:solidFill>
              </a:rPr>
              <a:t>command</a:t>
            </a:r>
            <a:endParaRPr sz="1800">
              <a:solidFill>
                <a:schemeClr val="dk1"/>
              </a:solidFill>
            </a:endParaRPr>
          </a:p>
          <a:p>
            <a:pPr indent="0" lvl="0" marL="457200" rtl="0" algn="l">
              <a:lnSpc>
                <a:spcPct val="115000"/>
              </a:lnSpc>
              <a:spcBef>
                <a:spcPts val="700"/>
              </a:spcBef>
              <a:spcAft>
                <a:spcPts val="0"/>
              </a:spcAft>
              <a:buSzPts val="2400"/>
              <a:buNone/>
            </a:pPr>
            <a:r>
              <a:rPr lang="en-US" sz="1800">
                <a:solidFill>
                  <a:schemeClr val="dk1"/>
                </a:solidFill>
                <a:latin typeface="Courier New"/>
                <a:ea typeface="Courier New"/>
                <a:cs typeface="Courier New"/>
                <a:sym typeface="Courier New"/>
              </a:rPr>
              <a:t>$ </a:t>
            </a:r>
            <a:r>
              <a:rPr b="1" lang="en-US" sz="1800">
                <a:solidFill>
                  <a:schemeClr val="dk1"/>
                </a:solidFill>
                <a:latin typeface="Courier New"/>
                <a:ea typeface="Courier New"/>
                <a:cs typeface="Courier New"/>
                <a:sym typeface="Courier New"/>
              </a:rPr>
              <a:t>mkdir csula222</a:t>
            </a:r>
            <a:endParaRPr b="1" sz="1800">
              <a:solidFill>
                <a:schemeClr val="dk1"/>
              </a:solidFill>
              <a:latin typeface="Courier New"/>
              <a:ea typeface="Courier New"/>
              <a:cs typeface="Courier New"/>
              <a:sym typeface="Courier New"/>
            </a:endParaRPr>
          </a:p>
          <a:p>
            <a:pPr indent="0" lvl="0" marL="457200" rtl="0" algn="l">
              <a:lnSpc>
                <a:spcPct val="115000"/>
              </a:lnSpc>
              <a:spcBef>
                <a:spcPts val="700"/>
              </a:spcBef>
              <a:spcAft>
                <a:spcPts val="0"/>
              </a:spcAft>
              <a:buSzPts val="2400"/>
              <a:buNone/>
            </a:pPr>
            <a:r>
              <a:t/>
            </a:r>
            <a:endParaRPr b="1" sz="1800">
              <a:solidFill>
                <a:schemeClr val="dk1"/>
              </a:solidFill>
              <a:latin typeface="Courier New"/>
              <a:ea typeface="Courier New"/>
              <a:cs typeface="Courier New"/>
              <a:sym typeface="Courier New"/>
            </a:endParaRPr>
          </a:p>
          <a:p>
            <a:pPr indent="-342900" lvl="0" marL="457200" rtl="0" algn="l">
              <a:lnSpc>
                <a:spcPct val="115000"/>
              </a:lnSpc>
              <a:spcBef>
                <a:spcPts val="700"/>
              </a:spcBef>
              <a:spcAft>
                <a:spcPts val="0"/>
              </a:spcAft>
              <a:buClr>
                <a:schemeClr val="dk1"/>
              </a:buClr>
              <a:buSzPts val="1800"/>
              <a:buChar char="•"/>
            </a:pPr>
            <a:r>
              <a:rPr lang="en-US" sz="1800">
                <a:solidFill>
                  <a:schemeClr val="dk1"/>
                </a:solidFill>
              </a:rPr>
              <a:t>To change your working directory, use  the </a:t>
            </a:r>
            <a:r>
              <a:rPr lang="en-US" sz="1800">
                <a:solidFill>
                  <a:schemeClr val="dk1"/>
                </a:solidFill>
                <a:latin typeface="Courier New"/>
                <a:ea typeface="Courier New"/>
                <a:cs typeface="Courier New"/>
                <a:sym typeface="Courier New"/>
              </a:rPr>
              <a:t>cd</a:t>
            </a:r>
            <a:r>
              <a:rPr lang="en-US" sz="1800">
                <a:solidFill>
                  <a:schemeClr val="dk1"/>
                </a:solidFill>
              </a:rPr>
              <a:t> command</a:t>
            </a:r>
            <a:endParaRPr sz="1800">
              <a:solidFill>
                <a:schemeClr val="dk1"/>
              </a:solidFill>
            </a:endParaRPr>
          </a:p>
          <a:p>
            <a:pPr indent="0" lvl="0" marL="457200" rtl="0" algn="l">
              <a:lnSpc>
                <a:spcPct val="115000"/>
              </a:lnSpc>
              <a:spcBef>
                <a:spcPts val="700"/>
              </a:spcBef>
              <a:spcAft>
                <a:spcPts val="0"/>
              </a:spcAft>
              <a:buSzPts val="2400"/>
              <a:buNone/>
            </a:pPr>
            <a:r>
              <a:rPr lang="en-US" sz="1800">
                <a:solidFill>
                  <a:schemeClr val="dk1"/>
                </a:solidFill>
                <a:latin typeface="Courier New"/>
                <a:ea typeface="Courier New"/>
                <a:cs typeface="Courier New"/>
                <a:sym typeface="Courier New"/>
              </a:rPr>
              <a:t>$ </a:t>
            </a:r>
            <a:r>
              <a:rPr b="1" lang="en-US" sz="1800">
                <a:solidFill>
                  <a:schemeClr val="dk1"/>
                </a:solidFill>
                <a:latin typeface="Courier New"/>
                <a:ea typeface="Courier New"/>
                <a:cs typeface="Courier New"/>
                <a:sym typeface="Courier New"/>
              </a:rPr>
              <a:t>cd csula222</a:t>
            </a:r>
            <a:endParaRPr b="1" sz="1800">
              <a:solidFill>
                <a:schemeClr val="dk1"/>
              </a:solidFill>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t/>
            </a:r>
            <a:endParaRPr sz="1800"/>
          </a:p>
        </p:txBody>
      </p:sp>
      <p:sp>
        <p:nvSpPr>
          <p:cNvPr id="222" name="Google Shape;222;p2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457200" y="-171450"/>
            <a:ext cx="8229600" cy="85725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Create, display, and edit a file using “cat”</a:t>
            </a:r>
            <a:endParaRPr/>
          </a:p>
        </p:txBody>
      </p:sp>
      <p:sp>
        <p:nvSpPr>
          <p:cNvPr id="229" name="Google Shape;229;p30"/>
          <p:cNvSpPr txBox="1"/>
          <p:nvPr>
            <p:ph idx="1" type="body"/>
          </p:nvPr>
        </p:nvSpPr>
        <p:spPr>
          <a:xfrm>
            <a:off x="390933" y="561231"/>
            <a:ext cx="8686800" cy="3943350"/>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lang="en-US" sz="2000">
                <a:solidFill>
                  <a:schemeClr val="dk1"/>
                </a:solidFill>
                <a:latin typeface="Calibri"/>
                <a:ea typeface="Calibri"/>
                <a:cs typeface="Calibri"/>
                <a:sym typeface="Calibri"/>
              </a:rPr>
              <a:t>You can add content to a file as follows</a:t>
            </a:r>
            <a:endParaRPr/>
          </a:p>
          <a:p>
            <a:pPr indent="0" lvl="0" marL="0" rtl="0" algn="l">
              <a:lnSpc>
                <a:spcPct val="100000"/>
              </a:lnSpc>
              <a:spcBef>
                <a:spcPts val="500"/>
              </a:spcBef>
              <a:spcAft>
                <a:spcPts val="0"/>
              </a:spcAft>
              <a:buSzPts val="2400"/>
              <a:buNone/>
            </a:pPr>
            <a:r>
              <a:rPr lang="en-US" sz="2000">
                <a:solidFill>
                  <a:schemeClr val="dk1"/>
                </a:solidFill>
                <a:latin typeface="Courier New"/>
                <a:ea typeface="Courier New"/>
                <a:cs typeface="Courier New"/>
                <a:sym typeface="Courier New"/>
              </a:rPr>
              <a:t>	</a:t>
            </a:r>
            <a:r>
              <a:rPr lang="en-US" sz="1800">
                <a:solidFill>
                  <a:schemeClr val="dk1"/>
                </a:solidFill>
                <a:latin typeface="Courier New"/>
                <a:ea typeface="Courier New"/>
                <a:cs typeface="Courier New"/>
                <a:sym typeface="Courier New"/>
              </a:rPr>
              <a:t>$</a:t>
            </a:r>
            <a:r>
              <a:rPr b="1" lang="en-US" sz="1800">
                <a:solidFill>
                  <a:schemeClr val="dk1"/>
                </a:solidFill>
                <a:latin typeface="Courier New"/>
                <a:ea typeface="Courier New"/>
                <a:cs typeface="Courier New"/>
                <a:sym typeface="Courier New"/>
              </a:rPr>
              <a:t> cat &gt; test.txt </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This is what I am entering from the console</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CTRL-D</a:t>
            </a:r>
            <a:endParaRPr/>
          </a:p>
          <a:p>
            <a:pPr indent="-381000" lvl="0" marL="457200" marR="0" rtl="0" algn="l">
              <a:lnSpc>
                <a:spcPct val="100000"/>
              </a:lnSpc>
              <a:spcBef>
                <a:spcPts val="500"/>
              </a:spcBef>
              <a:spcAft>
                <a:spcPts val="0"/>
              </a:spcAft>
              <a:buClr>
                <a:srgbClr val="254061"/>
              </a:buClr>
              <a:buSzPts val="2400"/>
              <a:buFont typeface="Arial"/>
              <a:buChar char="•"/>
            </a:pPr>
            <a:r>
              <a:rPr lang="en-US" sz="1800">
                <a:solidFill>
                  <a:schemeClr val="dk1"/>
                </a:solidFill>
              </a:rPr>
              <a:t>You display the contents of the file using the </a:t>
            </a:r>
            <a:r>
              <a:rPr lang="en-US" sz="1800">
                <a:solidFill>
                  <a:schemeClr val="dk1"/>
                </a:solidFill>
                <a:latin typeface="Courier New"/>
                <a:ea typeface="Courier New"/>
                <a:cs typeface="Courier New"/>
                <a:sym typeface="Courier New"/>
              </a:rPr>
              <a:t>cat(</a:t>
            </a:r>
            <a:r>
              <a:rPr lang="en-US" sz="1800">
                <a:solidFill>
                  <a:schemeClr val="dk1"/>
                </a:solidFill>
              </a:rPr>
              <a:t>short for concatenation) command </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 </a:t>
            </a:r>
            <a:r>
              <a:rPr b="1" lang="en-US" sz="1800">
                <a:solidFill>
                  <a:schemeClr val="dk1"/>
                </a:solidFill>
                <a:latin typeface="Courier New"/>
                <a:ea typeface="Courier New"/>
                <a:cs typeface="Courier New"/>
                <a:sym typeface="Courier New"/>
              </a:rPr>
              <a:t>cat test.txt</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This is what I am entering from the console</a:t>
            </a:r>
            <a:endParaRPr sz="2000">
              <a:solidFill>
                <a:schemeClr val="dk1"/>
              </a:solidFill>
              <a:latin typeface="Courier New"/>
              <a:ea typeface="Courier New"/>
              <a:cs typeface="Courier New"/>
              <a:sym typeface="Courier New"/>
            </a:endParaRPr>
          </a:p>
          <a:p>
            <a:pPr indent="-381000" lvl="0" marL="457200" marR="0" rtl="0" algn="l">
              <a:lnSpc>
                <a:spcPct val="100000"/>
              </a:lnSpc>
              <a:spcBef>
                <a:spcPts val="500"/>
              </a:spcBef>
              <a:spcAft>
                <a:spcPts val="0"/>
              </a:spcAft>
              <a:buClr>
                <a:srgbClr val="254061"/>
              </a:buClr>
              <a:buSzPts val="2400"/>
              <a:buFont typeface="Arial"/>
              <a:buChar char="•"/>
            </a:pPr>
            <a:r>
              <a:rPr lang="en-US" sz="2000">
                <a:solidFill>
                  <a:schemeClr val="dk1"/>
                </a:solidFill>
                <a:latin typeface="Calibri"/>
                <a:ea typeface="Calibri"/>
                <a:cs typeface="Calibri"/>
                <a:sym typeface="Calibri"/>
              </a:rPr>
              <a:t>You can append content to a file as follows</a:t>
            </a:r>
            <a:endParaRPr sz="2000">
              <a:solidFill>
                <a:schemeClr val="dk1"/>
              </a:solidFill>
              <a:latin typeface="Calibri"/>
              <a:ea typeface="Calibri"/>
              <a:cs typeface="Calibri"/>
              <a:sym typeface="Calibri"/>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 </a:t>
            </a:r>
            <a:r>
              <a:rPr b="1" lang="en-US" sz="1800">
                <a:solidFill>
                  <a:schemeClr val="dk1"/>
                </a:solidFill>
                <a:latin typeface="Courier New"/>
                <a:ea typeface="Courier New"/>
                <a:cs typeface="Courier New"/>
                <a:sym typeface="Courier New"/>
              </a:rPr>
              <a:t>cat &gt;&gt; test.txt </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Appending more lines</a:t>
            </a:r>
            <a:endParaRPr/>
          </a:p>
          <a:p>
            <a:pPr indent="0" lvl="0" marL="0" rtl="0" algn="l">
              <a:lnSpc>
                <a:spcPct val="100000"/>
              </a:lnSpc>
              <a:spcBef>
                <a:spcPts val="500"/>
              </a:spcBef>
              <a:spcAft>
                <a:spcPts val="0"/>
              </a:spcAft>
              <a:buSzPts val="2400"/>
              <a:buNone/>
            </a:pPr>
            <a:r>
              <a:rPr lang="en-US" sz="1800">
                <a:solidFill>
                  <a:schemeClr val="dk1"/>
                </a:solidFill>
                <a:latin typeface="Courier New"/>
                <a:ea typeface="Courier New"/>
                <a:cs typeface="Courier New"/>
                <a:sym typeface="Courier New"/>
              </a:rPr>
              <a:t>	CTRL-D</a:t>
            </a:r>
            <a:endParaRPr sz="1800">
              <a:solidFill>
                <a:schemeClr val="dk1"/>
              </a:solidFill>
              <a:latin typeface="Courier New"/>
              <a:ea typeface="Courier New"/>
              <a:cs typeface="Courier New"/>
              <a:sym typeface="Courier New"/>
            </a:endParaRPr>
          </a:p>
        </p:txBody>
      </p:sp>
      <p:sp>
        <p:nvSpPr>
          <p:cNvPr id="230" name="Google Shape;230;p30"/>
          <p:cNvSpPr txBox="1"/>
          <p:nvPr/>
        </p:nvSpPr>
        <p:spPr>
          <a:xfrm>
            <a:off x="238335" y="4670455"/>
            <a:ext cx="964800" cy="379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200"/>
              <a:buFont typeface="Arial"/>
              <a:buNone/>
            </a:pPr>
            <a:fld id="{00000000-1234-1234-1234-123412341234}" type="slidenum">
              <a:rPr b="1" i="0" lang="en-US" sz="900" u="none" cap="none" strike="noStrike">
                <a:solidFill>
                  <a:schemeClr val="lt1"/>
                </a:solidFill>
                <a:latin typeface="Arial"/>
                <a:ea typeface="Arial"/>
                <a:cs typeface="Arial"/>
                <a:sym typeface="Arial"/>
              </a:rPr>
              <a:t>‹#›</a:t>
            </a:fld>
            <a:endParaRPr b="1" i="0" sz="9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71262" y="17230"/>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Let us check the currently available files/directories</a:t>
            </a:r>
            <a:endParaRPr/>
          </a:p>
        </p:txBody>
      </p:sp>
      <p:sp>
        <p:nvSpPr>
          <p:cNvPr id="236" name="Google Shape;236;p31"/>
          <p:cNvSpPr txBox="1"/>
          <p:nvPr>
            <p:ph idx="1" type="body"/>
          </p:nvPr>
        </p:nvSpPr>
        <p:spPr>
          <a:xfrm>
            <a:off x="457200" y="647172"/>
            <a:ext cx="8229600" cy="3600450"/>
          </a:xfrm>
          <a:prstGeom prst="rect">
            <a:avLst/>
          </a:prstGeom>
          <a:noFill/>
          <a:ln>
            <a:noFill/>
          </a:ln>
        </p:spPr>
        <p:txBody>
          <a:bodyPr anchorCtr="0" anchor="t" bIns="68575" lIns="68575" spcFirstLastPara="1" rIns="68575" wrap="square" tIns="68575">
            <a:noAutofit/>
          </a:bodyPr>
          <a:lstStyle/>
          <a:p>
            <a:pPr indent="-457200" lvl="0" marL="457200" rtl="0" algn="l">
              <a:lnSpc>
                <a:spcPct val="100000"/>
              </a:lnSpc>
              <a:spcBef>
                <a:spcPts val="0"/>
              </a:spcBef>
              <a:spcAft>
                <a:spcPts val="0"/>
              </a:spcAft>
              <a:buClr>
                <a:srgbClr val="000000"/>
              </a:buClr>
              <a:buSzPts val="2000"/>
              <a:buChar char="•"/>
            </a:pPr>
            <a:r>
              <a:rPr b="0" i="0" lang="en-US" sz="2000" u="none" cap="none" strike="noStrike">
                <a:solidFill>
                  <a:srgbClr val="000000"/>
                </a:solidFill>
              </a:rPr>
              <a:t>To list the contents of a directory, use the </a:t>
            </a:r>
            <a:r>
              <a:rPr b="0" i="0" lang="en-US" sz="2000" u="none" cap="none" strike="noStrike">
                <a:solidFill>
                  <a:srgbClr val="000000"/>
                </a:solidFill>
                <a:latin typeface="Courier New"/>
                <a:ea typeface="Courier New"/>
                <a:cs typeface="Courier New"/>
                <a:sym typeface="Courier New"/>
              </a:rPr>
              <a:t>ls </a:t>
            </a:r>
            <a:r>
              <a:rPr b="0" i="0" lang="en-US" sz="2000" u="none" cap="none" strike="noStrike">
                <a:solidFill>
                  <a:srgbClr val="000000"/>
                </a:solidFill>
              </a:rPr>
              <a:t>command</a:t>
            </a:r>
            <a:endParaRPr/>
          </a:p>
          <a:p>
            <a:pPr indent="0" lvl="1" marL="0" rtl="0" algn="l">
              <a:lnSpc>
                <a:spcPct val="100000"/>
              </a:lnSpc>
              <a:spcBef>
                <a:spcPts val="0"/>
              </a:spcBef>
              <a:spcAft>
                <a:spcPts val="0"/>
              </a:spcAft>
              <a:buClr>
                <a:srgbClr val="000000"/>
              </a:buClr>
              <a:buSzPts val="2000"/>
              <a:buNone/>
            </a:pPr>
            <a:r>
              <a:rPr b="0" i="0" lang="en-US" sz="2000" u="none" cap="none" strike="noStrike">
                <a:solidFill>
                  <a:srgbClr val="000000"/>
                </a:solidFill>
                <a:latin typeface="Courier New"/>
                <a:ea typeface="Courier New"/>
                <a:cs typeface="Courier New"/>
                <a:sym typeface="Courier New"/>
              </a:rPr>
              <a:t>	$ </a:t>
            </a:r>
            <a:r>
              <a:rPr b="1" i="0" lang="en-US" sz="2000" u="none" cap="none" strike="noStrike">
                <a:solidFill>
                  <a:srgbClr val="000000"/>
                </a:solidFill>
                <a:latin typeface="Courier New"/>
                <a:ea typeface="Courier New"/>
                <a:cs typeface="Courier New"/>
                <a:sym typeface="Courier New"/>
              </a:rPr>
              <a:t>ls</a:t>
            </a:r>
            <a:endParaRPr b="0" i="0" sz="2000" u="none" cap="none" strike="noStrike">
              <a:solidFill>
                <a:srgbClr val="000000"/>
              </a:solidFill>
            </a:endParaRPr>
          </a:p>
          <a:p>
            <a:pPr indent="0" lvl="0" marL="0" rtl="0" algn="l">
              <a:lnSpc>
                <a:spcPct val="100000"/>
              </a:lnSpc>
              <a:spcBef>
                <a:spcPts val="0"/>
              </a:spcBef>
              <a:spcAft>
                <a:spcPts val="0"/>
              </a:spcAft>
              <a:buClr>
                <a:srgbClr val="254061"/>
              </a:buClr>
              <a:buSzPts val="2000"/>
              <a:buNone/>
            </a:pPr>
            <a:r>
              <a:t/>
            </a:r>
            <a:endParaRPr b="0" i="0" sz="2000" u="none" cap="none" strike="noStrike">
              <a:solidFill>
                <a:srgbClr val="000000"/>
              </a:solidFill>
            </a:endParaRPr>
          </a:p>
          <a:p>
            <a:pPr indent="-457200" lvl="0" marL="457200" rtl="0" algn="l">
              <a:lnSpc>
                <a:spcPct val="100000"/>
              </a:lnSpc>
              <a:spcBef>
                <a:spcPts val="0"/>
              </a:spcBef>
              <a:spcAft>
                <a:spcPts val="0"/>
              </a:spcAft>
              <a:buClr>
                <a:srgbClr val="000000"/>
              </a:buClr>
              <a:buSzPts val="2000"/>
              <a:buChar char="•"/>
            </a:pPr>
            <a:r>
              <a:rPr lang="en-US" sz="2000">
                <a:solidFill>
                  <a:srgbClr val="000000"/>
                </a:solidFill>
              </a:rPr>
              <a:t>To list the contents of a directory along with the time-stamp and in reverse chronological order, use the </a:t>
            </a:r>
            <a:r>
              <a:rPr lang="en-US" sz="2000">
                <a:solidFill>
                  <a:srgbClr val="000000"/>
                </a:solidFill>
                <a:latin typeface="Courier New"/>
                <a:ea typeface="Courier New"/>
                <a:cs typeface="Courier New"/>
                <a:sym typeface="Courier New"/>
              </a:rPr>
              <a:t>ls </a:t>
            </a:r>
            <a:r>
              <a:rPr lang="en-US" sz="2000">
                <a:solidFill>
                  <a:srgbClr val="000000"/>
                </a:solidFill>
              </a:rPr>
              <a:t>command</a:t>
            </a:r>
            <a:endParaRPr/>
          </a:p>
          <a:p>
            <a:pPr indent="0" lvl="1" marL="0" rtl="0" algn="l">
              <a:lnSpc>
                <a:spcPct val="100000"/>
              </a:lnSpc>
              <a:spcBef>
                <a:spcPts val="0"/>
              </a:spcBef>
              <a:spcAft>
                <a:spcPts val="0"/>
              </a:spcAft>
              <a:buClr>
                <a:srgbClr val="000000"/>
              </a:buClr>
              <a:buSzPts val="2000"/>
              <a:buNone/>
            </a:pPr>
            <a:r>
              <a:rPr lang="en-US" sz="2000">
                <a:solidFill>
                  <a:srgbClr val="000000"/>
                </a:solidFill>
                <a:latin typeface="Courier New"/>
                <a:ea typeface="Courier New"/>
                <a:cs typeface="Courier New"/>
                <a:sym typeface="Courier New"/>
              </a:rPr>
              <a:t>	$ </a:t>
            </a:r>
            <a:r>
              <a:rPr b="1" lang="en-US" sz="2000">
                <a:solidFill>
                  <a:srgbClr val="000000"/>
                </a:solidFill>
                <a:latin typeface="Courier New"/>
                <a:ea typeface="Courier New"/>
                <a:cs typeface="Courier New"/>
                <a:sym typeface="Courier New"/>
              </a:rPr>
              <a:t>ls -tr</a:t>
            </a:r>
            <a:endParaRPr sz="2000">
              <a:solidFill>
                <a:srgbClr val="000000"/>
              </a:solidFill>
            </a:endParaRPr>
          </a:p>
          <a:p>
            <a:pPr indent="-330200" lvl="0" marL="457200" rtl="0" algn="l">
              <a:lnSpc>
                <a:spcPct val="100000"/>
              </a:lnSpc>
              <a:spcBef>
                <a:spcPts val="0"/>
              </a:spcBef>
              <a:spcAft>
                <a:spcPts val="0"/>
              </a:spcAft>
              <a:buClr>
                <a:srgbClr val="254061"/>
              </a:buClr>
              <a:buSzPts val="2000"/>
              <a:buNone/>
            </a:pPr>
            <a:r>
              <a:t/>
            </a:r>
            <a:endParaRPr b="0" i="0" sz="2000" u="none" cap="none" strike="noStrike">
              <a:solidFill>
                <a:srgbClr val="000000"/>
              </a:solidFill>
            </a:endParaRPr>
          </a:p>
          <a:p>
            <a:pPr indent="-457200" lvl="0" marL="457200" rtl="0" algn="l">
              <a:lnSpc>
                <a:spcPct val="100000"/>
              </a:lnSpc>
              <a:spcBef>
                <a:spcPts val="0"/>
              </a:spcBef>
              <a:spcAft>
                <a:spcPts val="0"/>
              </a:spcAft>
              <a:buClr>
                <a:srgbClr val="000000"/>
              </a:buClr>
              <a:buSzPts val="2000"/>
              <a:buChar char="•"/>
            </a:pPr>
            <a:r>
              <a:rPr b="0" i="0" lang="en-US" sz="2000" u="none" cap="none" strike="noStrike">
                <a:solidFill>
                  <a:srgbClr val="000000"/>
                </a:solidFill>
              </a:rPr>
              <a:t>To see all files and directories, including hidden ones use the </a:t>
            </a:r>
            <a:r>
              <a:rPr b="0" i="0" lang="en-US" sz="2000" u="none" cap="none" strike="noStrike">
                <a:solidFill>
                  <a:srgbClr val="000000"/>
                </a:solidFill>
                <a:latin typeface="Courier New"/>
                <a:ea typeface="Courier New"/>
                <a:cs typeface="Courier New"/>
                <a:sym typeface="Courier New"/>
              </a:rPr>
              <a:t>-a </a:t>
            </a:r>
            <a:r>
              <a:rPr b="0" i="0" lang="en-US" sz="2000" u="none" cap="none" strike="noStrike">
                <a:solidFill>
                  <a:srgbClr val="000000"/>
                </a:solidFill>
              </a:rPr>
              <a:t>flag with the </a:t>
            </a:r>
            <a:r>
              <a:rPr b="0" i="0" lang="en-US" sz="2000" u="none" cap="none" strike="noStrike">
                <a:solidFill>
                  <a:srgbClr val="000000"/>
                </a:solidFill>
                <a:latin typeface="Courier New"/>
                <a:ea typeface="Courier New"/>
                <a:cs typeface="Courier New"/>
                <a:sym typeface="Courier New"/>
              </a:rPr>
              <a:t>ls </a:t>
            </a:r>
            <a:r>
              <a:rPr b="0" i="0" lang="en-US" sz="2000" u="none" cap="none" strike="noStrike">
                <a:solidFill>
                  <a:srgbClr val="000000"/>
                </a:solidFill>
              </a:rPr>
              <a:t>command. Hidden files have a “.” infront of them</a:t>
            </a:r>
            <a:endParaRPr/>
          </a:p>
          <a:p>
            <a:pPr indent="0" lvl="1" marL="0" rtl="0" algn="l">
              <a:lnSpc>
                <a:spcPct val="100000"/>
              </a:lnSpc>
              <a:spcBef>
                <a:spcPts val="0"/>
              </a:spcBef>
              <a:spcAft>
                <a:spcPts val="0"/>
              </a:spcAft>
              <a:buClr>
                <a:srgbClr val="000000"/>
              </a:buClr>
              <a:buSzPts val="2000"/>
              <a:buNone/>
            </a:pPr>
            <a:r>
              <a:rPr b="0" i="0" lang="en-US" sz="2000" u="none" cap="none" strike="noStrike">
                <a:solidFill>
                  <a:srgbClr val="000000"/>
                </a:solidFill>
                <a:latin typeface="Courier New"/>
                <a:ea typeface="Courier New"/>
                <a:cs typeface="Courier New"/>
                <a:sym typeface="Courier New"/>
              </a:rPr>
              <a:t>	$ </a:t>
            </a:r>
            <a:r>
              <a:rPr b="1" i="0" lang="en-US" sz="2000" u="none" cap="none" strike="noStrike">
                <a:solidFill>
                  <a:srgbClr val="000000"/>
                </a:solidFill>
                <a:latin typeface="Courier New"/>
                <a:ea typeface="Courier New"/>
                <a:cs typeface="Courier New"/>
                <a:sym typeface="Courier New"/>
              </a:rPr>
              <a:t>ls –a</a:t>
            </a:r>
            <a:endParaRPr/>
          </a:p>
          <a:p>
            <a:pPr indent="0" lvl="1" marL="0" marR="0" rtl="0" algn="l">
              <a:lnSpc>
                <a:spcPct val="100000"/>
              </a:lnSpc>
              <a:spcBef>
                <a:spcPts val="0"/>
              </a:spcBef>
              <a:spcAft>
                <a:spcPts val="0"/>
              </a:spcAft>
              <a:buClr>
                <a:srgbClr val="7C81AD"/>
              </a:buClr>
              <a:buSzPts val="1800"/>
              <a:buFont typeface="Calibri"/>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254061"/>
              </a:buClr>
              <a:buSzPts val="2400"/>
              <a:buFont typeface="Calibri"/>
              <a:buNone/>
            </a:pPr>
            <a:r>
              <a:t/>
            </a:r>
            <a:endParaRPr b="0" i="0" sz="2400" u="none" cap="none" strike="noStrike">
              <a:solidFill>
                <a:srgbClr val="000000"/>
              </a:solidFill>
            </a:endParaRPr>
          </a:p>
        </p:txBody>
      </p:sp>
      <p:sp>
        <p:nvSpPr>
          <p:cNvPr id="237" name="Google Shape;237;p31"/>
          <p:cNvSpPr txBox="1"/>
          <p:nvPr/>
        </p:nvSpPr>
        <p:spPr>
          <a:xfrm>
            <a:off x="0" y="3855804"/>
            <a:ext cx="9144000" cy="123110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Arial"/>
                <a:ea typeface="Arial"/>
                <a:cs typeface="Arial"/>
                <a:sym typeface="Arial"/>
              </a:rPr>
              <a:t>Note: your current working directory can be checked by using the </a:t>
            </a:r>
            <a:r>
              <a:rPr b="1" i="0" lang="en-US" sz="1800" u="none" cap="none" strike="noStrike">
                <a:solidFill>
                  <a:srgbClr val="FF0000"/>
                </a:solidFill>
                <a:latin typeface="Courier New"/>
                <a:ea typeface="Courier New"/>
                <a:cs typeface="Courier New"/>
                <a:sym typeface="Courier New"/>
              </a:rPr>
              <a:t>pwd </a:t>
            </a:r>
            <a:r>
              <a:rPr b="1" i="0" lang="en-US" sz="1800" u="none" cap="none" strike="noStrike">
                <a:solidFill>
                  <a:srgbClr val="FF0000"/>
                </a:solidFill>
                <a:latin typeface="Arial"/>
                <a:ea typeface="Arial"/>
                <a:cs typeface="Arial"/>
                <a:sym typeface="Arial"/>
              </a:rPr>
              <a:t>command. Also, you can combine multiple flags in a single command.</a:t>
            </a:r>
            <a:endParaRPr b="1" i="0" sz="1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8" name="Google Shape;238;p3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90360" y="48811"/>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Copying files and changing directories</a:t>
            </a:r>
            <a:endParaRPr/>
          </a:p>
        </p:txBody>
      </p:sp>
      <p:sp>
        <p:nvSpPr>
          <p:cNvPr id="244" name="Google Shape;244;p3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45" name="Google Shape;245;p32"/>
          <p:cNvSpPr txBox="1"/>
          <p:nvPr/>
        </p:nvSpPr>
        <p:spPr>
          <a:xfrm>
            <a:off x="68385" y="654523"/>
            <a:ext cx="8915400" cy="5562600"/>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b="0" i="0" lang="en-US" sz="1800" u="none" cap="none" strike="noStrike">
                <a:solidFill>
                  <a:srgbClr val="000000"/>
                </a:solidFill>
                <a:latin typeface="Calibri"/>
                <a:ea typeface="Calibri"/>
                <a:cs typeface="Calibri"/>
                <a:sym typeface="Calibri"/>
              </a:rPr>
              <a:t>To copy contents of one file to another, use the </a:t>
            </a:r>
            <a:r>
              <a:rPr b="0" i="0" lang="en-US" sz="1800" u="none" cap="none" strike="noStrike">
                <a:solidFill>
                  <a:srgbClr val="000000"/>
                </a:solidFill>
                <a:latin typeface="Courier New"/>
                <a:ea typeface="Courier New"/>
                <a:cs typeface="Courier New"/>
                <a:sym typeface="Courier New"/>
              </a:rPr>
              <a:t>cp </a:t>
            </a:r>
            <a:r>
              <a:rPr b="0" i="0" lang="en-US" sz="1800" u="none" cap="none" strike="noStrike">
                <a:solidFill>
                  <a:srgbClr val="000000"/>
                </a:solidFill>
                <a:latin typeface="Calibri"/>
                <a:ea typeface="Calibri"/>
                <a:cs typeface="Calibri"/>
                <a:sym typeface="Calibri"/>
              </a:rPr>
              <a:t>command</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test.txt copytest.txt</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test.txt test3.txt</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a:t>
            </a:r>
            <a:r>
              <a:rPr b="0" i="0" lang="en-US" sz="1800" u="none" cap="none" strike="noStrike">
                <a:solidFill>
                  <a:srgbClr val="000000"/>
                </a:solidFill>
                <a:latin typeface="Calibri"/>
                <a:ea typeface="Calibri"/>
                <a:cs typeface="Calibri"/>
                <a:sym typeface="Calibri"/>
              </a:rPr>
              <a:t>One more example:</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mkdir junk</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test.txt </a:t>
            </a:r>
            <a:r>
              <a:rPr b="1" i="0" lang="en-US" sz="1800" u="none" cap="none" strike="noStrike">
                <a:solidFill>
                  <a:srgbClr val="FF0000"/>
                </a:solidFill>
                <a:latin typeface="Courier New"/>
                <a:ea typeface="Courier New"/>
                <a:cs typeface="Courier New"/>
                <a:sym typeface="Courier New"/>
              </a:rPr>
              <a:t>./junk/test2.txt</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a:t>
            </a:r>
            <a:r>
              <a:rPr b="0" i="0" lang="en-US" sz="1800" u="none" cap="none" strike="noStrike">
                <a:solidFill>
                  <a:srgbClr val="000000"/>
                </a:solidFill>
                <a:latin typeface="Calibri"/>
                <a:ea typeface="Calibri"/>
                <a:cs typeface="Calibri"/>
                <a:sym typeface="Calibri"/>
              </a:rPr>
              <a:t>The command above copies a file to the sub-directory  </a:t>
            </a:r>
            <a:r>
              <a:rPr b="0" i="0" lang="en-US" sz="1800" u="none" cap="none" strike="noStrike">
                <a:solidFill>
                  <a:srgbClr val="000000"/>
                </a:solidFill>
                <a:latin typeface="Courier New"/>
                <a:ea typeface="Courier New"/>
                <a:cs typeface="Courier New"/>
                <a:sym typeface="Courier New"/>
              </a:rPr>
              <a:t>junk </a:t>
            </a:r>
            <a:r>
              <a:rPr b="0" i="0" lang="en-US" sz="1800" u="none" cap="none" strike="noStrike">
                <a:solidFill>
                  <a:srgbClr val="000000"/>
                </a:solidFill>
                <a:latin typeface="Calibri"/>
                <a:ea typeface="Calibri"/>
                <a:cs typeface="Calibri"/>
                <a:sym typeface="Calibri"/>
              </a:rPr>
              <a:t>that exists at the current path)</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cd junk</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285750" lvl="0" marL="285750" marR="0" rtl="0" algn="l">
              <a:lnSpc>
                <a:spcPct val="100000"/>
              </a:lnSpc>
              <a:spcBef>
                <a:spcPts val="500"/>
              </a:spcBef>
              <a:spcAft>
                <a:spcPts val="0"/>
              </a:spcAft>
              <a:buClr>
                <a:srgbClr val="254061"/>
              </a:buClr>
              <a:buSzPts val="2400"/>
              <a:buFont typeface="Arial"/>
              <a:buChar char="•"/>
            </a:pPr>
            <a:r>
              <a:rPr b="0" i="0" lang="en-US" sz="1800" u="none" cap="none" strike="noStrike">
                <a:solidFill>
                  <a:srgbClr val="000000"/>
                </a:solidFill>
                <a:latin typeface="Calibri"/>
                <a:ea typeface="Calibri"/>
                <a:cs typeface="Calibri"/>
                <a:sym typeface="Calibri"/>
              </a:rPr>
              <a:t>To go a level up from the current working directory</a:t>
            </a:r>
            <a:endParaRPr/>
          </a:p>
          <a:p>
            <a:pPr indent="0" lvl="0" marL="0" marR="0" rtl="0" algn="l">
              <a:lnSpc>
                <a:spcPct val="100000"/>
              </a:lnSpc>
              <a:spcBef>
                <a:spcPts val="500"/>
              </a:spcBef>
              <a:spcAft>
                <a:spcPts val="0"/>
              </a:spcAft>
              <a:buClr>
                <a:srgbClr val="254061"/>
              </a:buClr>
              <a:buSzPts val="2400"/>
              <a:buFont typeface="Arial"/>
              <a:buNone/>
            </a:pPr>
            <a:r>
              <a:rPr b="0" i="0" lang="en-US" sz="1800" u="none" cap="none" strike="noStrike">
                <a:solidFill>
                  <a:srgbClr val="000000"/>
                </a:solidFill>
                <a:latin typeface="Courier New"/>
                <a:ea typeface="Courier New"/>
                <a:cs typeface="Courier New"/>
                <a:sym typeface="Courier New"/>
              </a:rPr>
              <a:t>	$ cd ..</a:t>
            </a:r>
            <a:endParaRPr/>
          </a:p>
          <a:p>
            <a:pPr indent="0" lvl="0" marL="0" marR="0" rtl="0" algn="l">
              <a:lnSpc>
                <a:spcPct val="100000"/>
              </a:lnSpc>
              <a:spcBef>
                <a:spcPts val="500"/>
              </a:spcBef>
              <a:spcAft>
                <a:spcPts val="0"/>
              </a:spcAft>
              <a:buClr>
                <a:srgbClr val="254061"/>
              </a:buClr>
              <a:buSzPts val="2400"/>
              <a:buFont typeface="Arial"/>
              <a:buNone/>
            </a:pPr>
            <a:r>
              <a:t/>
            </a:r>
            <a:endParaRPr b="0" i="0" sz="1800" u="none" cap="none" strike="noStrike">
              <a:solidFill>
                <a:srgbClr val="254061"/>
              </a:solidFill>
              <a:latin typeface="Courier New"/>
              <a:ea typeface="Courier New"/>
              <a:cs typeface="Courier New"/>
              <a:sym typeface="Courier New"/>
            </a:endParaRPr>
          </a:p>
          <a:p>
            <a:pPr indent="0" lvl="0" marL="0" marR="0" rtl="0" algn="l">
              <a:lnSpc>
                <a:spcPct val="100000"/>
              </a:lnSpc>
              <a:spcBef>
                <a:spcPts val="500"/>
              </a:spcBef>
              <a:spcAft>
                <a:spcPts val="0"/>
              </a:spcAft>
              <a:buClr>
                <a:srgbClr val="254061"/>
              </a:buClr>
              <a:buSzPts val="2400"/>
              <a:buFont typeface="Arial"/>
              <a:buNone/>
            </a:pPr>
            <a:r>
              <a:t/>
            </a:r>
            <a:endParaRPr b="0" i="0" sz="1800" u="none" cap="none" strike="noStrike">
              <a:solidFill>
                <a:srgbClr val="254061"/>
              </a:solidFill>
              <a:latin typeface="Courier New"/>
              <a:ea typeface="Courier New"/>
              <a:cs typeface="Courier New"/>
              <a:sym typeface="Courier New"/>
            </a:endParaRPr>
          </a:p>
          <a:p>
            <a:pPr indent="-228600" lvl="0" marL="457200" marR="0" rtl="0" algn="l">
              <a:lnSpc>
                <a:spcPct val="100000"/>
              </a:lnSpc>
              <a:spcBef>
                <a:spcPts val="500"/>
              </a:spcBef>
              <a:spcAft>
                <a:spcPts val="0"/>
              </a:spcAft>
              <a:buClr>
                <a:srgbClr val="254061"/>
              </a:buClr>
              <a:buSzPts val="2400"/>
              <a:buFont typeface="Arial"/>
              <a:buNone/>
            </a:pPr>
            <a:r>
              <a:t/>
            </a:r>
            <a:endParaRPr b="0" i="0" sz="1800" u="none" cap="none" strike="noStrike">
              <a:solidFill>
                <a:srgbClr val="254061"/>
              </a:solidFill>
              <a:latin typeface="Calibri"/>
              <a:ea typeface="Calibri"/>
              <a:cs typeface="Calibri"/>
              <a:sym typeface="Calibri"/>
            </a:endParaRPr>
          </a:p>
        </p:txBody>
      </p:sp>
      <p:cxnSp>
        <p:nvCxnSpPr>
          <p:cNvPr id="246" name="Google Shape;246;p32"/>
          <p:cNvCxnSpPr/>
          <p:nvPr/>
        </p:nvCxnSpPr>
        <p:spPr>
          <a:xfrm flipH="1">
            <a:off x="5005753" y="2051566"/>
            <a:ext cx="609600" cy="3810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247" name="Google Shape;247;p32"/>
          <p:cNvSpPr txBox="1"/>
          <p:nvPr/>
        </p:nvSpPr>
        <p:spPr>
          <a:xfrm>
            <a:off x="4874846" y="1872734"/>
            <a:ext cx="22860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Relative path example</a:t>
            </a:r>
            <a:endParaRPr b="0" i="0" sz="1400" u="none" cap="none" strike="noStrik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457200" y="-2319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Exercise-1 (Part A)</a:t>
            </a:r>
            <a:endParaRPr/>
          </a:p>
        </p:txBody>
      </p:sp>
      <p:sp>
        <p:nvSpPr>
          <p:cNvPr id="253" name="Google Shape;253;p3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54" name="Google Shape;254;p33"/>
          <p:cNvSpPr txBox="1"/>
          <p:nvPr/>
        </p:nvSpPr>
        <p:spPr>
          <a:xfrm>
            <a:off x="228600" y="457008"/>
            <a:ext cx="8915400" cy="571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Run the following commands to make a directory:</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mkdir</a:t>
            </a:r>
            <a:r>
              <a:rPr b="1" i="0" lang="en-US" sz="1800" u="none" cap="none" strike="noStrike">
                <a:solidFill>
                  <a:srgbClr val="000000"/>
                </a:solidFill>
                <a:latin typeface="Courier New"/>
                <a:ea typeface="Courier New"/>
                <a:cs typeface="Courier New"/>
                <a:sym typeface="Courier New"/>
              </a:rPr>
              <a:t> csula29</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cd csula</a:t>
            </a:r>
            <a:endParaRPr b="1"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Create a file using </a:t>
            </a:r>
            <a:r>
              <a:rPr b="1" i="0" lang="en-US" sz="1800" u="none" cap="none" strike="noStrike">
                <a:solidFill>
                  <a:srgbClr val="000000"/>
                </a:solidFill>
                <a:latin typeface="Courier New"/>
                <a:ea typeface="Courier New"/>
                <a:cs typeface="Courier New"/>
                <a:sym typeface="Courier New"/>
              </a:rPr>
              <a:t>cat</a:t>
            </a:r>
            <a:r>
              <a:rPr b="0" i="0" lang="en-US" sz="1800" u="none" cap="none" strike="noStrike">
                <a:solidFill>
                  <a:srgbClr val="000000"/>
                </a:solidFill>
                <a:latin typeface="Calibri"/>
                <a:ea typeface="Calibri"/>
                <a:cs typeface="Calibri"/>
                <a:sym typeface="Calibri"/>
              </a:rPr>
              <a:t> command in </a:t>
            </a:r>
            <a:r>
              <a:rPr b="0" i="0" lang="en-US" sz="1800" u="none" cap="none" strike="noStrike">
                <a:solidFill>
                  <a:srgbClr val="000000"/>
                </a:solidFill>
                <a:latin typeface="Courier New"/>
                <a:ea typeface="Courier New"/>
                <a:cs typeface="Courier New"/>
                <a:sym typeface="Courier New"/>
              </a:rPr>
              <a:t>csula29 </a:t>
            </a:r>
            <a:r>
              <a:rPr b="0" i="0" lang="en-US" sz="1800" u="none" cap="none" strike="noStrike">
                <a:solidFill>
                  <a:srgbClr val="000000"/>
                </a:solidFill>
                <a:latin typeface="Calibri"/>
                <a:ea typeface="Calibri"/>
                <a:cs typeface="Calibri"/>
                <a:sym typeface="Calibri"/>
              </a:rPr>
              <a:t>(see slide #</a:t>
            </a:r>
            <a:r>
              <a:rPr b="0" i="0" lang="en-US" sz="1800" u="none" cap="none" strike="noStrike">
                <a:solidFill>
                  <a:srgbClr val="000000"/>
                </a:solidFill>
                <a:latin typeface="Calibri"/>
                <a:ea typeface="Calibri"/>
                <a:cs typeface="Calibri"/>
                <a:sym typeface="Calibri"/>
              </a:rPr>
              <a:t> 22</a:t>
            </a:r>
            <a:r>
              <a:rPr b="0" i="0" lang="en-US" sz="1800" u="none" cap="none" strike="noStrike">
                <a:solidFill>
                  <a:srgbClr val="000000"/>
                </a:solidFill>
                <a:latin typeface="Calibri"/>
                <a:ea typeface="Calibri"/>
                <a:cs typeface="Calibri"/>
                <a:sym typeface="Calibri"/>
              </a:rPr>
              <a:t>)</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cat &gt; test.txt</a:t>
            </a:r>
            <a:endParaRPr b="1"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Run the following commands in the </a:t>
            </a:r>
            <a:r>
              <a:rPr b="0" i="0" lang="en-US" sz="1800" u="none" cap="none" strike="noStrike">
                <a:solidFill>
                  <a:srgbClr val="000000"/>
                </a:solidFill>
                <a:latin typeface="Courier New"/>
                <a:ea typeface="Courier New"/>
                <a:cs typeface="Courier New"/>
                <a:sym typeface="Courier New"/>
              </a:rPr>
              <a:t>csula29 </a:t>
            </a:r>
            <a:r>
              <a:rPr b="0" i="0" lang="en-US" sz="1800" u="none" cap="none" strike="noStrike">
                <a:solidFill>
                  <a:srgbClr val="000000"/>
                </a:solidFill>
                <a:latin typeface="Calibri"/>
                <a:ea typeface="Calibri"/>
                <a:cs typeface="Calibri"/>
                <a:sym typeface="Calibri"/>
              </a:rPr>
              <a:t>directory </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test.txt test2.txt</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mkdir junk</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mkdir junk2</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test2.txt ./junk/test2.txt</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cp test2.txt ./junk2/test2.txt</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457200" y="7681"/>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Exercise-1 (Part B) </a:t>
            </a:r>
            <a:endParaRPr/>
          </a:p>
        </p:txBody>
      </p:sp>
      <p:sp>
        <p:nvSpPr>
          <p:cNvPr id="260" name="Google Shape;260;p3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61" name="Google Shape;261;p34"/>
          <p:cNvSpPr txBox="1"/>
          <p:nvPr/>
        </p:nvSpPr>
        <p:spPr>
          <a:xfrm>
            <a:off x="228600" y="523467"/>
            <a:ext cx="8763000" cy="5715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Run the following commands starting from the </a:t>
            </a:r>
            <a:r>
              <a:rPr b="0" i="0" lang="en-US" sz="1800" u="none" cap="none" strike="noStrike">
                <a:solidFill>
                  <a:srgbClr val="000000"/>
                </a:solidFill>
                <a:latin typeface="Courier New"/>
                <a:ea typeface="Courier New"/>
                <a:cs typeface="Courier New"/>
                <a:sym typeface="Courier New"/>
              </a:rPr>
              <a:t>csula29 </a:t>
            </a:r>
            <a:r>
              <a:rPr b="0" i="0" lang="en-US" sz="1800" u="none" cap="none" strike="noStrike">
                <a:solidFill>
                  <a:srgbClr val="000000"/>
                </a:solidFill>
                <a:latin typeface="Calibri"/>
                <a:ea typeface="Calibri"/>
                <a:cs typeface="Calibri"/>
                <a:sym typeface="Calibri"/>
              </a:rPr>
              <a:t>directory that you created in Part A of Exercise-1</a:t>
            </a:r>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cd junk</a:t>
            </a:r>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cd ..</a:t>
            </a:r>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cd junk2</a:t>
            </a:r>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cd ..</a:t>
            </a:r>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a:t>
            </a:r>
            <a:endParaRPr b="1" i="0" sz="18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cp test.txt test3.txt</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80811" y="91386"/>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Deleting files and directories – there is no “undo”</a:t>
            </a:r>
            <a:endParaRPr/>
          </a:p>
        </p:txBody>
      </p:sp>
      <p:sp>
        <p:nvSpPr>
          <p:cNvPr id="267" name="Google Shape;267;p3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68" name="Google Shape;268;p35"/>
          <p:cNvSpPr txBox="1"/>
          <p:nvPr/>
        </p:nvSpPr>
        <p:spPr>
          <a:xfrm>
            <a:off x="457200" y="628386"/>
            <a:ext cx="8305800" cy="3974384"/>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remove a file, use the </a:t>
            </a:r>
            <a:r>
              <a:rPr b="0" i="0" lang="en-US" sz="1800" u="none" cap="none" strike="noStrike">
                <a:solidFill>
                  <a:srgbClr val="000000"/>
                </a:solidFill>
                <a:latin typeface="Courier New"/>
                <a:ea typeface="Courier New"/>
                <a:cs typeface="Courier New"/>
                <a:sym typeface="Courier New"/>
              </a:rPr>
              <a:t>rm </a:t>
            </a:r>
            <a:r>
              <a:rPr b="0" i="0" lang="en-US" sz="1800" u="none" cap="none" strike="noStrike">
                <a:solidFill>
                  <a:srgbClr val="000000"/>
                </a:solidFill>
                <a:latin typeface="Calibri"/>
                <a:ea typeface="Calibri"/>
                <a:cs typeface="Calibri"/>
                <a:sym typeface="Calibri"/>
              </a:rPr>
              <a:t>command </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rm test2.txt</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remove a directory, use the “</a:t>
            </a:r>
            <a:r>
              <a:rPr b="0" i="0" lang="en-US" sz="1800" u="none" cap="none" strike="noStrike">
                <a:solidFill>
                  <a:srgbClr val="000000"/>
                </a:solidFill>
                <a:latin typeface="Courier New"/>
                <a:ea typeface="Courier New"/>
                <a:cs typeface="Courier New"/>
                <a:sym typeface="Courier New"/>
              </a:rPr>
              <a:t> –r </a:t>
            </a:r>
            <a:r>
              <a:rPr b="0" i="0" lang="en-US" sz="1800" u="none" cap="none" strike="noStrike">
                <a:solidFill>
                  <a:srgbClr val="000000"/>
                </a:solidFill>
                <a:latin typeface="Calibri"/>
                <a:ea typeface="Calibri"/>
                <a:cs typeface="Calibri"/>
                <a:sym typeface="Calibri"/>
              </a:rPr>
              <a:t>” option with the </a:t>
            </a:r>
            <a:r>
              <a:rPr b="0" i="0" lang="en-US" sz="1800" u="none" cap="none" strike="noStrike">
                <a:solidFill>
                  <a:srgbClr val="000000"/>
                </a:solidFill>
                <a:latin typeface="Courier New"/>
                <a:ea typeface="Courier New"/>
                <a:cs typeface="Courier New"/>
                <a:sym typeface="Courier New"/>
              </a:rPr>
              <a:t>rm </a:t>
            </a:r>
            <a:r>
              <a:rPr b="0" i="0" lang="en-US" sz="1800" u="none" cap="none" strike="noStrike">
                <a:solidFill>
                  <a:srgbClr val="000000"/>
                </a:solidFill>
                <a:latin typeface="Calibri"/>
                <a:ea typeface="Calibri"/>
                <a:cs typeface="Calibri"/>
                <a:sym typeface="Calibri"/>
              </a:rPr>
              <a:t>command</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rm –r junk2</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You can also use the </a:t>
            </a:r>
            <a:r>
              <a:rPr b="0" i="0" lang="en-US" sz="1800" u="none" cap="none" strike="noStrike">
                <a:solidFill>
                  <a:srgbClr val="000000"/>
                </a:solidFill>
                <a:latin typeface="Courier New"/>
                <a:ea typeface="Courier New"/>
                <a:cs typeface="Courier New"/>
                <a:sym typeface="Courier New"/>
              </a:rPr>
              <a:t>rmdir </a:t>
            </a:r>
            <a:r>
              <a:rPr b="0" i="0" lang="en-US" sz="1800" u="none" cap="none" strike="noStrike">
                <a:solidFill>
                  <a:srgbClr val="000000"/>
                </a:solidFill>
                <a:latin typeface="Calibri"/>
                <a:ea typeface="Calibri"/>
                <a:cs typeface="Calibri"/>
                <a:sym typeface="Calibri"/>
              </a:rPr>
              <a:t>command to remove an empty directory</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rmdir junk2</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endParaRPr/>
          </a:p>
          <a:p>
            <a:pPr indent="0" lvl="0" marL="0" marR="0" rtl="0" algn="l">
              <a:lnSpc>
                <a:spcPct val="100000"/>
              </a:lnSpc>
              <a:spcBef>
                <a:spcPts val="360"/>
              </a:spcBef>
              <a:spcAft>
                <a:spcPts val="0"/>
              </a:spcAft>
              <a:buClr>
                <a:srgbClr val="FF0000"/>
              </a:buClr>
              <a:buSzPts val="1800"/>
              <a:buFont typeface="Arial"/>
              <a:buNone/>
            </a:pPr>
            <a:r>
              <a:rPr b="1" i="0" lang="en-US" sz="1800" u="none" cap="none" strike="noStrike">
                <a:solidFill>
                  <a:srgbClr val="FF0000"/>
                </a:solidFill>
                <a:latin typeface="Calibri"/>
                <a:ea typeface="Calibri"/>
                <a:cs typeface="Calibri"/>
                <a:sym typeface="Calibri"/>
              </a:rPr>
              <a:t>      Note: </a:t>
            </a:r>
            <a:r>
              <a:rPr b="1" i="0" lang="en-US" sz="1800" u="none" cap="none" strike="noStrike">
                <a:solidFill>
                  <a:srgbClr val="FF0000"/>
                </a:solidFill>
                <a:latin typeface="Courier New"/>
                <a:ea typeface="Courier New"/>
                <a:cs typeface="Courier New"/>
                <a:sym typeface="Courier New"/>
              </a:rPr>
              <a:t>rmdir </a:t>
            </a:r>
            <a:r>
              <a:rPr b="1" i="0" lang="en-US" sz="1800" u="none" cap="none" strike="noStrike">
                <a:solidFill>
                  <a:srgbClr val="FF0000"/>
                </a:solidFill>
                <a:latin typeface="Calibri"/>
                <a:ea typeface="Calibri"/>
                <a:cs typeface="Calibri"/>
                <a:sym typeface="Calibri"/>
              </a:rPr>
              <a:t>command does not have </a:t>
            </a:r>
            <a:r>
              <a:rPr b="1" i="0" lang="en-US" sz="1800" u="none" cap="none" strike="noStrike">
                <a:solidFill>
                  <a:srgbClr val="FF0000"/>
                </a:solidFill>
                <a:latin typeface="Courier New"/>
                <a:ea typeface="Courier New"/>
                <a:cs typeface="Courier New"/>
                <a:sym typeface="Courier New"/>
              </a:rPr>
              <a:t>–r </a:t>
            </a:r>
            <a:r>
              <a:rPr b="1" i="0" lang="en-US" sz="1800" u="none" cap="none" strike="noStrike">
                <a:solidFill>
                  <a:srgbClr val="FF0000"/>
                </a:solidFill>
                <a:latin typeface="Calibri"/>
                <a:ea typeface="Calibri"/>
                <a:cs typeface="Calibri"/>
                <a:sym typeface="Calibri"/>
              </a:rPr>
              <a:t>option</a:t>
            </a:r>
            <a:endParaRPr b="1" i="0" sz="1800" u="none" cap="none" strike="noStrike">
              <a:solidFill>
                <a:srgbClr val="FF0000"/>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457200" y="148684"/>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Renaming files and directories, getting help, checking differences between files</a:t>
            </a:r>
            <a:endParaRPr/>
          </a:p>
        </p:txBody>
      </p:sp>
      <p:sp>
        <p:nvSpPr>
          <p:cNvPr id="274" name="Google Shape;274;p3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75" name="Google Shape;275;p36"/>
          <p:cNvSpPr txBox="1"/>
          <p:nvPr/>
        </p:nvSpPr>
        <p:spPr>
          <a:xfrm>
            <a:off x="457200" y="789688"/>
            <a:ext cx="8229600" cy="4166408"/>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A file can be renamed by moving it. The same can be achieved by using the </a:t>
            </a:r>
            <a:r>
              <a:rPr b="0" i="0" lang="en-US" sz="1800" u="none" cap="none" strike="noStrike">
                <a:solidFill>
                  <a:srgbClr val="000000"/>
                </a:solidFill>
                <a:latin typeface="Courier New"/>
                <a:ea typeface="Courier New"/>
                <a:cs typeface="Courier New"/>
                <a:sym typeface="Courier New"/>
              </a:rPr>
              <a:t>mv </a:t>
            </a:r>
            <a:r>
              <a:rPr b="0" i="0" lang="en-US" sz="1800" u="none" cap="none" strike="noStrike">
                <a:solidFill>
                  <a:srgbClr val="000000"/>
                </a:solidFill>
                <a:latin typeface="Calibri"/>
                <a:ea typeface="Calibri"/>
                <a:cs typeface="Calibri"/>
                <a:sym typeface="Calibri"/>
              </a:rPr>
              <a:t>command</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mv test3.txt newtest3.txt</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Use the </a:t>
            </a:r>
            <a:r>
              <a:rPr b="0" i="0" lang="en-US" sz="1800" u="none" cap="none" strike="noStrike">
                <a:solidFill>
                  <a:srgbClr val="000000"/>
                </a:solidFill>
                <a:latin typeface="Courier New"/>
                <a:ea typeface="Courier New"/>
                <a:cs typeface="Courier New"/>
                <a:sym typeface="Courier New"/>
              </a:rPr>
              <a:t>man </a:t>
            </a:r>
            <a:r>
              <a:rPr b="0" i="0" lang="en-US" sz="1800" u="none" cap="none" strike="noStrike">
                <a:solidFill>
                  <a:srgbClr val="000000"/>
                </a:solidFill>
                <a:latin typeface="Calibri"/>
                <a:ea typeface="Calibri"/>
                <a:cs typeface="Calibri"/>
                <a:sym typeface="Calibri"/>
              </a:rPr>
              <a:t>command to get more information about a command – it is like using help in Windows </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man rmdir</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Use the </a:t>
            </a:r>
            <a:r>
              <a:rPr b="0" i="0" lang="en-US" sz="1800" u="none" cap="none" strike="noStrike">
                <a:solidFill>
                  <a:srgbClr val="000000"/>
                </a:solidFill>
                <a:latin typeface="Courier New"/>
                <a:ea typeface="Courier New"/>
                <a:cs typeface="Courier New"/>
                <a:sym typeface="Courier New"/>
              </a:rPr>
              <a:t>diff </a:t>
            </a:r>
            <a:r>
              <a:rPr b="0" i="0" lang="en-US" sz="1800" u="none" cap="none" strike="noStrike">
                <a:solidFill>
                  <a:srgbClr val="000000"/>
                </a:solidFill>
                <a:latin typeface="Calibri"/>
                <a:ea typeface="Calibri"/>
                <a:cs typeface="Calibri"/>
                <a:sym typeface="Calibri"/>
              </a:rPr>
              <a:t>command to see the differences in two files</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diff test.txt newtest3.txt</a:t>
            </a:r>
            <a:endParaRPr b="1" i="0" sz="1800" u="none" cap="none" strike="noStrike">
              <a:solidFill>
                <a:srgbClr val="000000"/>
              </a:solidFill>
              <a:latin typeface="Calibri"/>
              <a:ea typeface="Calibri"/>
              <a:cs typeface="Calibri"/>
              <a:sym typeface="Calibri"/>
            </a:endParaRPr>
          </a:p>
          <a:p>
            <a:pPr indent="-190500" lvl="0" marL="342900" marR="0" rtl="0" algn="l">
              <a:lnSpc>
                <a:spcPct val="10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Learning Objectives</a:t>
            </a:r>
            <a:endParaRPr/>
          </a:p>
        </p:txBody>
      </p:sp>
      <p:sp>
        <p:nvSpPr>
          <p:cNvPr id="66" name="Google Shape;66;p10"/>
          <p:cNvSpPr txBox="1"/>
          <p:nvPr>
            <p:ph idx="1" type="body"/>
          </p:nvPr>
        </p:nvSpPr>
        <p:spPr>
          <a:xfrm>
            <a:off x="0" y="857250"/>
            <a:ext cx="8686800" cy="3600600"/>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lang="en-US"/>
              <a:t>After attending this training, the participants would have</a:t>
            </a:r>
            <a:endParaRPr/>
          </a:p>
          <a:p>
            <a:pPr indent="-361950" lvl="1" marL="914400" rtl="0" algn="l">
              <a:lnSpc>
                <a:spcPct val="100000"/>
              </a:lnSpc>
              <a:spcBef>
                <a:spcPts val="400"/>
              </a:spcBef>
              <a:spcAft>
                <a:spcPts val="0"/>
              </a:spcAft>
              <a:buSzPts val="2100"/>
              <a:buChar char="–"/>
            </a:pPr>
            <a:r>
              <a:rPr lang="en-US" sz="2000">
                <a:solidFill>
                  <a:srgbClr val="254061"/>
                </a:solidFill>
              </a:rPr>
              <a:t>Developed familiarity with Linux and working in the command-line mode</a:t>
            </a:r>
            <a:endParaRPr/>
          </a:p>
          <a:p>
            <a:pPr indent="-361950" lvl="1" marL="914400" rtl="0" algn="l">
              <a:lnSpc>
                <a:spcPct val="100000"/>
              </a:lnSpc>
              <a:spcBef>
                <a:spcPts val="400"/>
              </a:spcBef>
              <a:spcAft>
                <a:spcPts val="0"/>
              </a:spcAft>
              <a:buSzPts val="2100"/>
              <a:buChar char="–"/>
            </a:pPr>
            <a:r>
              <a:rPr lang="en-US" sz="2000">
                <a:solidFill>
                  <a:srgbClr val="254061"/>
                </a:solidFill>
              </a:rPr>
              <a:t>Learnt to use the basic Linux commands</a:t>
            </a:r>
            <a:endParaRPr/>
          </a:p>
          <a:p>
            <a:pPr indent="-361950" lvl="1" marL="914400" rtl="0" algn="l">
              <a:lnSpc>
                <a:spcPct val="100000"/>
              </a:lnSpc>
              <a:spcBef>
                <a:spcPts val="400"/>
              </a:spcBef>
              <a:spcAft>
                <a:spcPts val="0"/>
              </a:spcAft>
              <a:buSzPts val="2100"/>
              <a:buChar char="–"/>
            </a:pPr>
            <a:r>
              <a:rPr lang="en-US" sz="2000">
                <a:solidFill>
                  <a:srgbClr val="254061"/>
                </a:solidFill>
              </a:rPr>
              <a:t>Learnt to create and edit files on a Linux OS</a:t>
            </a:r>
            <a:endParaRPr/>
          </a:p>
          <a:p>
            <a:pPr indent="-361950" lvl="1" marL="914400" rtl="0" algn="l">
              <a:lnSpc>
                <a:spcPct val="100000"/>
              </a:lnSpc>
              <a:spcBef>
                <a:spcPts val="400"/>
              </a:spcBef>
              <a:spcAft>
                <a:spcPts val="0"/>
              </a:spcAft>
              <a:buSzPts val="2100"/>
              <a:buChar char="–"/>
            </a:pPr>
            <a:r>
              <a:rPr lang="en-US" sz="2000">
                <a:solidFill>
                  <a:srgbClr val="254061"/>
                </a:solidFill>
              </a:rPr>
              <a:t>Learnt the basics of bash scripting</a:t>
            </a:r>
            <a:endParaRPr/>
          </a:p>
          <a:p>
            <a:pPr indent="-361950" lvl="1" marL="914400" rtl="0" algn="l">
              <a:lnSpc>
                <a:spcPct val="100000"/>
              </a:lnSpc>
              <a:spcBef>
                <a:spcPts val="400"/>
              </a:spcBef>
              <a:spcAft>
                <a:spcPts val="0"/>
              </a:spcAft>
              <a:buSzPts val="2100"/>
              <a:buChar char="–"/>
            </a:pPr>
            <a:r>
              <a:rPr lang="en-US" sz="2000">
                <a:solidFill>
                  <a:srgbClr val="254061"/>
                </a:solidFill>
              </a:rPr>
              <a:t>Learnt to connect to remote XSEDE resources such as Stampede2</a:t>
            </a:r>
            <a:endParaRPr/>
          </a:p>
          <a:p>
            <a:pPr indent="-361950" lvl="1" marL="914400" rtl="0" algn="l">
              <a:lnSpc>
                <a:spcPct val="100000"/>
              </a:lnSpc>
              <a:spcBef>
                <a:spcPts val="400"/>
              </a:spcBef>
              <a:spcAft>
                <a:spcPts val="0"/>
              </a:spcAft>
              <a:buSzPts val="2100"/>
              <a:buChar char="–"/>
            </a:pPr>
            <a:r>
              <a:rPr lang="en-US" sz="2000">
                <a:solidFill>
                  <a:srgbClr val="254061"/>
                </a:solidFill>
              </a:rPr>
              <a:t>Familiarized themselves with the user environment of the Stampede2 supercomputer (which has the </a:t>
            </a:r>
            <a:r>
              <a:rPr lang="en-US" sz="2000" u="sng">
                <a:solidFill>
                  <a:srgbClr val="254061"/>
                </a:solidFill>
              </a:rPr>
              <a:t>Linux OS</a:t>
            </a:r>
            <a:r>
              <a:rPr lang="en-US" sz="2000">
                <a:solidFill>
                  <a:srgbClr val="254061"/>
                </a:solidFill>
              </a:rPr>
              <a:t>)</a:t>
            </a:r>
            <a:endParaRPr/>
          </a:p>
          <a:p>
            <a:pPr indent="-361950" lvl="1" marL="914400" rtl="0" algn="l">
              <a:lnSpc>
                <a:spcPct val="100000"/>
              </a:lnSpc>
              <a:spcBef>
                <a:spcPts val="400"/>
              </a:spcBef>
              <a:spcAft>
                <a:spcPts val="0"/>
              </a:spcAft>
              <a:buSzPts val="2100"/>
              <a:buChar char="–"/>
            </a:pPr>
            <a:r>
              <a:rPr lang="en-US" sz="2000">
                <a:solidFill>
                  <a:srgbClr val="254061"/>
                </a:solidFill>
              </a:rPr>
              <a:t>Learnt to submit batch jobs on the Stampede2 supercomputer</a:t>
            </a:r>
            <a:endParaRPr/>
          </a:p>
          <a:p>
            <a:pPr indent="-361950" lvl="1" marL="914400" rtl="0" algn="l">
              <a:lnSpc>
                <a:spcPct val="100000"/>
              </a:lnSpc>
              <a:spcBef>
                <a:spcPts val="400"/>
              </a:spcBef>
              <a:spcAft>
                <a:spcPts val="0"/>
              </a:spcAft>
              <a:buSzPts val="2100"/>
              <a:buChar char="–"/>
            </a:pPr>
            <a:r>
              <a:rPr lang="en-US" sz="2000">
                <a:solidFill>
                  <a:srgbClr val="254061"/>
                </a:solidFill>
              </a:rPr>
              <a:t>Learnt to transfer files to and from a remote Linux system</a:t>
            </a:r>
            <a:endParaRPr/>
          </a:p>
        </p:txBody>
      </p:sp>
      <p:sp>
        <p:nvSpPr>
          <p:cNvPr id="67" name="Google Shape;67;p1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Checking the previously run commands</a:t>
            </a:r>
            <a:endParaRPr/>
          </a:p>
        </p:txBody>
      </p:sp>
      <p:sp>
        <p:nvSpPr>
          <p:cNvPr id="281" name="Google Shape;281;p3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82" name="Google Shape;282;p37"/>
          <p:cNvSpPr txBox="1"/>
          <p:nvPr/>
        </p:nvSpPr>
        <p:spPr>
          <a:xfrm>
            <a:off x="762000" y="9906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Previously executed commands in a shell can be viewed by using the </a:t>
            </a:r>
            <a:r>
              <a:rPr b="0" i="0" lang="en-US" sz="1800" u="none" cap="none" strike="noStrike">
                <a:solidFill>
                  <a:srgbClr val="000000"/>
                </a:solidFill>
                <a:latin typeface="Courier New"/>
                <a:ea typeface="Courier New"/>
                <a:cs typeface="Courier New"/>
                <a:sym typeface="Courier New"/>
              </a:rPr>
              <a:t>history </a:t>
            </a:r>
            <a:r>
              <a:rPr b="0" i="0" lang="en-US" sz="1800" u="none" cap="none" strike="noStrike">
                <a:solidFill>
                  <a:srgbClr val="000000"/>
                </a:solidFill>
                <a:latin typeface="Calibri"/>
                <a:ea typeface="Calibri"/>
                <a:cs typeface="Calibri"/>
                <a:sym typeface="Calibri"/>
              </a:rPr>
              <a:t>command. For example:</a:t>
            </a:r>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history</a:t>
            </a:r>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1  man ls</a:t>
            </a:r>
            <a:endParaRPr b="0" i="0" sz="1800" u="none" cap="none" strike="noStrike">
              <a:solidFill>
                <a:srgbClr val="000000"/>
              </a:solidFill>
              <a:latin typeface="Courier New"/>
              <a:ea typeface="Courier New"/>
              <a:cs typeface="Courier New"/>
              <a:sym typeface="Courier New"/>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2  ls -tr</a:t>
            </a:r>
            <a:endParaRPr b="0" i="0" sz="1800" u="none" cap="none" strike="noStrike">
              <a:solidFill>
                <a:srgbClr val="000000"/>
              </a:solidFill>
              <a:latin typeface="Courier New"/>
              <a:ea typeface="Courier New"/>
              <a:cs typeface="Courier New"/>
              <a:sym typeface="Courier New"/>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3  ls -t -r</a:t>
            </a:r>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4  ls -tr</a:t>
            </a:r>
            <a:endParaRPr b="0" i="0" sz="1800" u="none" cap="none" strike="noStrike">
              <a:solidFill>
                <a:srgbClr val="000000"/>
              </a:solidFill>
              <a:latin typeface="Courier New"/>
              <a:ea typeface="Courier New"/>
              <a:cs typeface="Courier New"/>
              <a:sym typeface="Courier New"/>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5  history</a:t>
            </a:r>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Viewing large files more or less</a:t>
            </a:r>
            <a:endParaRPr/>
          </a:p>
        </p:txBody>
      </p:sp>
      <p:sp>
        <p:nvSpPr>
          <p:cNvPr id="288" name="Google Shape;288;p3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89" name="Google Shape;289;p38"/>
          <p:cNvSpPr txBox="1"/>
          <p:nvPr/>
        </p:nvSpPr>
        <p:spPr>
          <a:xfrm>
            <a:off x="457200" y="770582"/>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If the contents to display are more than one page, you could use the </a:t>
            </a:r>
            <a:r>
              <a:rPr b="0" i="0" lang="en-US" sz="1800" u="none" cap="none" strike="noStrike">
                <a:solidFill>
                  <a:srgbClr val="000000"/>
                </a:solidFill>
                <a:latin typeface="Courier New"/>
                <a:ea typeface="Courier New"/>
                <a:cs typeface="Courier New"/>
                <a:sym typeface="Courier New"/>
              </a:rPr>
              <a:t>more/less</a:t>
            </a:r>
            <a:r>
              <a:rPr b="0" i="0" lang="en-US" sz="1800" u="none" cap="none" strike="noStrike">
                <a:solidFill>
                  <a:srgbClr val="000000"/>
                </a:solidFill>
                <a:latin typeface="Calibri"/>
                <a:ea typeface="Calibri"/>
                <a:cs typeface="Calibri"/>
                <a:sym typeface="Calibri"/>
              </a:rPr>
              <a:t> command for paging through text a screenful at a time</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more test.txt</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less test.txt </a:t>
            </a:r>
            <a:endParaRPr/>
          </a:p>
          <a:p>
            <a:pPr indent="0" lvl="0" marL="0" marR="0" rtl="0" algn="l">
              <a:lnSpc>
                <a:spcPct val="100000"/>
              </a:lnSpc>
              <a:spcBef>
                <a:spcPts val="480"/>
              </a:spcBef>
              <a:spcAft>
                <a:spcPts val="0"/>
              </a:spcAft>
              <a:buClr>
                <a:schemeClr val="dk1"/>
              </a:buClr>
              <a:buSzPts val="2400"/>
              <a:buFont typeface="Arial"/>
              <a:buNone/>
            </a:pPr>
            <a:r>
              <a:t/>
            </a:r>
            <a:endParaRPr b="0" i="0" sz="2400" u="none" cap="none" strike="noStrike">
              <a:solidFill>
                <a:srgbClr val="000000"/>
              </a:solidFill>
              <a:latin typeface="Courier New"/>
              <a:ea typeface="Courier New"/>
              <a:cs typeface="Courier New"/>
              <a:sym typeface="Courier New"/>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a:p>
            <a:pPr indent="-139700" lvl="0" marL="342900" marR="0" rtl="0" algn="l">
              <a:lnSpc>
                <a:spcPct val="100000"/>
              </a:lnSpc>
              <a:spcBef>
                <a:spcPts val="640"/>
              </a:spcBef>
              <a:spcAft>
                <a:spcPts val="0"/>
              </a:spcAft>
              <a:buClr>
                <a:schemeClr val="dk1"/>
              </a:buClr>
              <a:buSzPts val="3200"/>
              <a:buFont typeface="Arial"/>
              <a:buNone/>
            </a:pPr>
            <a:r>
              <a:t/>
            </a:r>
            <a:endParaRPr b="0" i="0" sz="32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Creating a tar file</a:t>
            </a:r>
            <a:endParaRPr/>
          </a:p>
        </p:txBody>
      </p:sp>
      <p:sp>
        <p:nvSpPr>
          <p:cNvPr id="295" name="Google Shape;295;p3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296" name="Google Shape;296;p39"/>
          <p:cNvSpPr txBox="1"/>
          <p:nvPr/>
        </p:nvSpPr>
        <p:spPr>
          <a:xfrm>
            <a:off x="0" y="894134"/>
            <a:ext cx="89916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TAR (Tape Archive) command bundles files and sub-directories together and creates an archive (known as tar file or tarball)</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create a tarball of all the files and sub-directories in the directory </a:t>
            </a:r>
            <a:r>
              <a:rPr b="0" i="0" lang="en-US" sz="1800" u="none" cap="none" strike="noStrike">
                <a:solidFill>
                  <a:srgbClr val="000000"/>
                </a:solidFill>
                <a:latin typeface="Courier New"/>
                <a:ea typeface="Courier New"/>
                <a:cs typeface="Courier New"/>
                <a:sym typeface="Courier New"/>
              </a:rPr>
              <a:t>csula29</a:t>
            </a:r>
            <a:r>
              <a:rPr b="0" i="0" lang="en-US" sz="1800" u="none" cap="none" strike="noStrike">
                <a:solidFill>
                  <a:srgbClr val="000000"/>
                </a:solidFill>
                <a:latin typeface="Calibri"/>
                <a:ea typeface="Calibri"/>
                <a:cs typeface="Calibri"/>
                <a:sym typeface="Calibri"/>
              </a:rPr>
              <a:t> that you created in Exercise 1, use </a:t>
            </a:r>
            <a:r>
              <a:rPr b="1" i="0" lang="en-US" sz="1800" u="none" cap="none" strike="noStrike">
                <a:solidFill>
                  <a:srgbClr val="000000"/>
                </a:solidFill>
                <a:latin typeface="Courier New"/>
                <a:ea typeface="Courier New"/>
                <a:cs typeface="Courier New"/>
                <a:sym typeface="Courier New"/>
              </a:rPr>
              <a:t>c</a:t>
            </a:r>
            <a:r>
              <a:rPr b="0" i="0" lang="en-US" sz="1800" u="none" cap="none" strike="noStrike">
                <a:solidFill>
                  <a:srgbClr val="000000"/>
                </a:solidFill>
                <a:latin typeface="Calibri"/>
                <a:ea typeface="Calibri"/>
                <a:cs typeface="Calibri"/>
                <a:sym typeface="Calibri"/>
              </a:rPr>
              <a:t> flag:</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    	</a:t>
            </a: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tar -cvf mytar.tar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extract the contents of a tar file use </a:t>
            </a:r>
            <a:r>
              <a:rPr b="1" i="0" lang="en-US" sz="1800" u="none" cap="none" strike="noStrike">
                <a:solidFill>
                  <a:srgbClr val="000000"/>
                </a:solidFill>
                <a:latin typeface="Courier New"/>
                <a:ea typeface="Courier New"/>
                <a:cs typeface="Courier New"/>
                <a:sym typeface="Courier New"/>
              </a:rPr>
              <a:t>x</a:t>
            </a:r>
            <a:r>
              <a:rPr b="0" i="0" lang="en-US" sz="1800" u="none" cap="none" strike="noStrike">
                <a:solidFill>
                  <a:srgbClr val="000000"/>
                </a:solidFill>
                <a:latin typeface="Calibri"/>
                <a:ea typeface="Calibri"/>
                <a:cs typeface="Calibri"/>
                <a:sym typeface="Calibri"/>
              </a:rPr>
              <a:t> flag:</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tar -xvf mytar.tar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Creating a compressed tar file</a:t>
            </a:r>
            <a:endParaRPr/>
          </a:p>
        </p:txBody>
      </p:sp>
      <p:sp>
        <p:nvSpPr>
          <p:cNvPr id="302" name="Google Shape;302;p4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303" name="Google Shape;303;p40"/>
          <p:cNvSpPr txBox="1"/>
          <p:nvPr/>
        </p:nvSpPr>
        <p:spPr>
          <a:xfrm>
            <a:off x="143230" y="874841"/>
            <a:ext cx="91440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compress the tar file as it is being created use the </a:t>
            </a:r>
            <a:r>
              <a:rPr b="1" i="0" lang="en-US" sz="1800" u="none" cap="none" strike="noStrike">
                <a:solidFill>
                  <a:srgbClr val="000000"/>
                </a:solidFill>
                <a:latin typeface="Courier New"/>
                <a:ea typeface="Courier New"/>
                <a:cs typeface="Courier New"/>
                <a:sym typeface="Courier New"/>
              </a:rPr>
              <a:t>z</a:t>
            </a:r>
            <a:r>
              <a:rPr b="0" i="0" lang="en-US" sz="1800" u="none" cap="none" strike="noStrike">
                <a:solidFill>
                  <a:srgbClr val="000000"/>
                </a:solidFill>
                <a:latin typeface="Courier New"/>
                <a:ea typeface="Courier New"/>
                <a:cs typeface="Courier New"/>
                <a:sym typeface="Courier New"/>
              </a:rPr>
              <a:t> </a:t>
            </a:r>
            <a:r>
              <a:rPr b="0" i="0" lang="en-US" sz="1800" u="none" cap="none" strike="noStrike">
                <a:solidFill>
                  <a:srgbClr val="000000"/>
                </a:solidFill>
                <a:latin typeface="Calibri"/>
                <a:ea typeface="Calibri"/>
                <a:cs typeface="Calibri"/>
                <a:sym typeface="Calibri"/>
              </a:rPr>
              <a:t>flag with the </a:t>
            </a:r>
            <a:r>
              <a:rPr b="1" i="0" lang="en-US" sz="1800" u="none" cap="none" strike="noStrike">
                <a:solidFill>
                  <a:srgbClr val="000000"/>
                </a:solidFill>
                <a:latin typeface="Courier New"/>
                <a:ea typeface="Courier New"/>
                <a:cs typeface="Courier New"/>
                <a:sym typeface="Courier New"/>
              </a:rPr>
              <a:t>c</a:t>
            </a:r>
            <a:r>
              <a:rPr b="0" i="0" lang="en-US" sz="1800" u="none" cap="none" strike="noStrike">
                <a:solidFill>
                  <a:srgbClr val="000000"/>
                </a:solidFill>
                <a:latin typeface="Courier New"/>
                <a:ea typeface="Courier New"/>
                <a:cs typeface="Courier New"/>
                <a:sym typeface="Courier New"/>
              </a:rPr>
              <a:t> </a:t>
            </a:r>
            <a:r>
              <a:rPr b="0" i="0" lang="en-US" sz="1800" u="none" cap="none" strike="noStrike">
                <a:solidFill>
                  <a:srgbClr val="000000"/>
                </a:solidFill>
                <a:latin typeface="Calibri"/>
                <a:ea typeface="Calibri"/>
                <a:cs typeface="Calibri"/>
                <a:sym typeface="Calibri"/>
              </a:rPr>
              <a:t>flag :</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tar -cvzf mytar.tar.gz *</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extract the contents of a compressed tar file use </a:t>
            </a:r>
            <a:r>
              <a:rPr b="1" i="0" lang="en-US" sz="1800" u="none" cap="none" strike="noStrike">
                <a:solidFill>
                  <a:srgbClr val="000000"/>
                </a:solidFill>
                <a:latin typeface="Courier New"/>
                <a:ea typeface="Courier New"/>
                <a:cs typeface="Courier New"/>
                <a:sym typeface="Courier New"/>
              </a:rPr>
              <a:t>x</a:t>
            </a:r>
            <a:r>
              <a:rPr b="0" i="0" lang="en-US" sz="1800" u="none" cap="none" strike="noStrike">
                <a:solidFill>
                  <a:srgbClr val="000000"/>
                </a:solidFill>
                <a:latin typeface="Calibri"/>
                <a:ea typeface="Calibri"/>
                <a:cs typeface="Calibri"/>
                <a:sym typeface="Calibri"/>
              </a:rPr>
              <a:t> flag:</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tar -xvf mytar.tar.gz</a:t>
            </a:r>
            <a:endParaRPr b="1" i="0" sz="1800" u="none" cap="none" strike="noStrike">
              <a:solidFill>
                <a:srgbClr val="000000"/>
              </a:solidFill>
              <a:latin typeface="Calibri"/>
              <a:ea typeface="Calibri"/>
              <a:cs typeface="Calibri"/>
              <a:sym typeface="Calibri"/>
            </a:endParaRPr>
          </a:p>
        </p:txBody>
      </p:sp>
      <p:sp>
        <p:nvSpPr>
          <p:cNvPr id="304" name="Google Shape;304;p40"/>
          <p:cNvSpPr txBox="1"/>
          <p:nvPr/>
        </p:nvSpPr>
        <p:spPr>
          <a:xfrm>
            <a:off x="279996" y="3008311"/>
            <a:ext cx="83820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Note: </a:t>
            </a:r>
            <a:r>
              <a:rPr b="0" i="0" lang="en-US" sz="2400" u="none" cap="none" strike="noStrike">
                <a:solidFill>
                  <a:srgbClr val="FF0000"/>
                </a:solidFill>
                <a:latin typeface="Arial"/>
                <a:ea typeface="Arial"/>
                <a:cs typeface="Arial"/>
                <a:sym typeface="Arial"/>
              </a:rPr>
              <a:t>the </a:t>
            </a:r>
            <a:r>
              <a:rPr b="1" i="0" lang="en-US" sz="2400" u="none" cap="none" strike="noStrike">
                <a:solidFill>
                  <a:srgbClr val="FF0000"/>
                </a:solidFill>
                <a:latin typeface="Courier New"/>
                <a:ea typeface="Courier New"/>
                <a:cs typeface="Courier New"/>
                <a:sym typeface="Courier New"/>
              </a:rPr>
              <a:t>c</a:t>
            </a:r>
            <a:r>
              <a:rPr b="0" i="0" lang="en-US" sz="2400" u="none" cap="none" strike="noStrike">
                <a:solidFill>
                  <a:srgbClr val="FF0000"/>
                </a:solidFill>
                <a:latin typeface="Arial"/>
                <a:ea typeface="Arial"/>
                <a:cs typeface="Arial"/>
                <a:sym typeface="Arial"/>
              </a:rPr>
              <a:t>, </a:t>
            </a:r>
            <a:r>
              <a:rPr b="1" i="0" lang="en-US" sz="2400" u="none" cap="none" strike="noStrike">
                <a:solidFill>
                  <a:srgbClr val="FF0000"/>
                </a:solidFill>
                <a:latin typeface="Courier New"/>
                <a:ea typeface="Courier New"/>
                <a:cs typeface="Courier New"/>
                <a:sym typeface="Courier New"/>
              </a:rPr>
              <a:t>v</a:t>
            </a:r>
            <a:r>
              <a:rPr b="0" i="0" lang="en-US" sz="2400" u="none" cap="none" strike="noStrike">
                <a:solidFill>
                  <a:srgbClr val="FF0000"/>
                </a:solidFill>
                <a:latin typeface="Arial"/>
                <a:ea typeface="Arial"/>
                <a:cs typeface="Arial"/>
                <a:sym typeface="Arial"/>
              </a:rPr>
              <a:t>, and </a:t>
            </a:r>
            <a:r>
              <a:rPr b="1" i="0" lang="en-US" sz="2400" u="none" cap="none" strike="noStrike">
                <a:solidFill>
                  <a:srgbClr val="FF0000"/>
                </a:solidFill>
                <a:latin typeface="Courier New"/>
                <a:ea typeface="Courier New"/>
                <a:cs typeface="Courier New"/>
                <a:sym typeface="Courier New"/>
              </a:rPr>
              <a:t>f</a:t>
            </a:r>
            <a:r>
              <a:rPr b="0" i="0" lang="en-US" sz="2400" u="none" cap="none" strike="noStrike">
                <a:solidFill>
                  <a:srgbClr val="FF0000"/>
                </a:solidFill>
                <a:latin typeface="Arial"/>
                <a:ea typeface="Arial"/>
                <a:cs typeface="Arial"/>
                <a:sym typeface="Arial"/>
              </a:rPr>
              <a:t> flags mean create a new archive, be verbose so that the files being archived are listed, and write the archive to a file.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Connecting to remote computers using a SSH client</a:t>
            </a:r>
            <a:endParaRPr/>
          </a:p>
        </p:txBody>
      </p:sp>
      <p:pic>
        <p:nvPicPr>
          <p:cNvPr id="310" name="Google Shape;310;p41"/>
          <p:cNvPicPr preferRelativeResize="0"/>
          <p:nvPr/>
        </p:nvPicPr>
        <p:blipFill rotWithShape="1">
          <a:blip r:embed="rId3">
            <a:alphaModFix/>
          </a:blip>
          <a:srcRect b="0" l="0" r="0" t="0"/>
          <a:stretch/>
        </p:blipFill>
        <p:spPr>
          <a:xfrm>
            <a:off x="2005963" y="1366961"/>
            <a:ext cx="5132075" cy="2409575"/>
          </a:xfrm>
          <a:prstGeom prst="rect">
            <a:avLst/>
          </a:prstGeom>
          <a:noFill/>
          <a:ln>
            <a:noFill/>
          </a:ln>
          <a:effectLst>
            <a:outerShdw blurRad="57150" rotWithShape="0" algn="bl" dir="5400000" dist="19050">
              <a:srgbClr val="000000">
                <a:alpha val="49803"/>
              </a:srgbClr>
            </a:outerShdw>
          </a:effectLst>
        </p:spPr>
      </p:pic>
      <p:sp>
        <p:nvSpPr>
          <p:cNvPr id="311" name="Google Shape;311;p4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is a Secure Shell (SSH) Client?</a:t>
            </a:r>
            <a:endParaRPr/>
          </a:p>
        </p:txBody>
      </p:sp>
      <p:sp>
        <p:nvSpPr>
          <p:cNvPr id="318" name="Google Shape;318;p42"/>
          <p:cNvSpPr txBox="1"/>
          <p:nvPr>
            <p:ph idx="1" type="body"/>
          </p:nvPr>
        </p:nvSpPr>
        <p:spPr>
          <a:xfrm>
            <a:off x="166077" y="702531"/>
            <a:ext cx="8349261"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rPr lang="en-US"/>
              <a:t> </a:t>
            </a:r>
            <a:endParaRPr/>
          </a:p>
          <a:p>
            <a:pPr indent="-317500" lvl="0" marL="342900" rtl="0" algn="l">
              <a:lnSpc>
                <a:spcPct val="100000"/>
              </a:lnSpc>
              <a:spcBef>
                <a:spcPts val="500"/>
              </a:spcBef>
              <a:spcAft>
                <a:spcPts val="0"/>
              </a:spcAft>
              <a:buSzPts val="2400"/>
              <a:buChar char="•"/>
            </a:pPr>
            <a:r>
              <a:rPr lang="en-US"/>
              <a:t>The “Secure” part of SSH means the connection utilizes some form of cryptographic (shuffled characters) method to make the plain text traffic, coded to outside viewers.</a:t>
            </a:r>
            <a:endParaRPr/>
          </a:p>
          <a:p>
            <a:pPr indent="-317500" lvl="0" marL="342900" rtl="0" algn="l">
              <a:lnSpc>
                <a:spcPct val="100000"/>
              </a:lnSpc>
              <a:spcBef>
                <a:spcPts val="0"/>
              </a:spcBef>
              <a:spcAft>
                <a:spcPts val="0"/>
              </a:spcAft>
              <a:buSzPts val="2400"/>
              <a:buChar char="•"/>
            </a:pPr>
            <a:r>
              <a:rPr lang="en-US"/>
              <a:t>The “SHell” part of SSH is the interface (e.g., blinking cursor) the user transmits commands or network data through. </a:t>
            </a:r>
            <a:endParaRPr/>
          </a:p>
          <a:p>
            <a:pPr indent="-317500" lvl="0" marL="342900" rtl="0" algn="l">
              <a:lnSpc>
                <a:spcPct val="100000"/>
              </a:lnSpc>
              <a:spcBef>
                <a:spcPts val="0"/>
              </a:spcBef>
              <a:spcAft>
                <a:spcPts val="0"/>
              </a:spcAft>
              <a:buSzPts val="2400"/>
              <a:buChar char="•"/>
            </a:pPr>
            <a:r>
              <a:rPr lang="en-US"/>
              <a:t>The client is an application used to create the SSH connection to a remote computer over a given network. </a:t>
            </a:r>
            <a:endParaRPr/>
          </a:p>
        </p:txBody>
      </p:sp>
      <p:sp>
        <p:nvSpPr>
          <p:cNvPr id="319" name="Google Shape;319;p4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happens during a SSH connection</a:t>
            </a:r>
            <a:endParaRPr/>
          </a:p>
        </p:txBody>
      </p:sp>
      <p:sp>
        <p:nvSpPr>
          <p:cNvPr id="326" name="Google Shape;326;p4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grpSp>
        <p:nvGrpSpPr>
          <p:cNvPr id="327" name="Google Shape;327;p43"/>
          <p:cNvGrpSpPr/>
          <p:nvPr/>
        </p:nvGrpSpPr>
        <p:grpSpPr>
          <a:xfrm>
            <a:off x="199463" y="1007475"/>
            <a:ext cx="8769191" cy="2051456"/>
            <a:chOff x="265950" y="1952900"/>
            <a:chExt cx="11692254" cy="2735275"/>
          </a:xfrm>
        </p:grpSpPr>
        <p:pic>
          <p:nvPicPr>
            <p:cNvPr id="328" name="Google Shape;328;p43"/>
            <p:cNvPicPr preferRelativeResize="0"/>
            <p:nvPr/>
          </p:nvPicPr>
          <p:blipFill rotWithShape="1">
            <a:blip r:embed="rId3">
              <a:alphaModFix/>
            </a:blip>
            <a:srcRect b="0" l="0" r="0" t="0"/>
            <a:stretch/>
          </p:blipFill>
          <p:spPr>
            <a:xfrm>
              <a:off x="265950" y="1952900"/>
              <a:ext cx="2188224" cy="2735275"/>
            </a:xfrm>
            <a:prstGeom prst="rect">
              <a:avLst/>
            </a:prstGeom>
            <a:noFill/>
            <a:ln>
              <a:noFill/>
            </a:ln>
          </p:spPr>
        </p:pic>
        <p:pic>
          <p:nvPicPr>
            <p:cNvPr id="329" name="Google Shape;329;p43"/>
            <p:cNvPicPr preferRelativeResize="0"/>
            <p:nvPr/>
          </p:nvPicPr>
          <p:blipFill rotWithShape="1">
            <a:blip r:embed="rId4">
              <a:alphaModFix/>
            </a:blip>
            <a:srcRect b="0" l="0" r="0" t="0"/>
            <a:stretch/>
          </p:blipFill>
          <p:spPr>
            <a:xfrm>
              <a:off x="4309624" y="2729975"/>
              <a:ext cx="1895475" cy="1181100"/>
            </a:xfrm>
            <a:prstGeom prst="rect">
              <a:avLst/>
            </a:prstGeom>
            <a:noFill/>
            <a:ln>
              <a:noFill/>
            </a:ln>
          </p:spPr>
        </p:pic>
        <p:pic>
          <p:nvPicPr>
            <p:cNvPr id="330" name="Google Shape;330;p43"/>
            <p:cNvPicPr preferRelativeResize="0"/>
            <p:nvPr/>
          </p:nvPicPr>
          <p:blipFill rotWithShape="1">
            <a:blip r:embed="rId5">
              <a:alphaModFix/>
            </a:blip>
            <a:srcRect b="0" l="0" r="0" t="0"/>
            <a:stretch/>
          </p:blipFill>
          <p:spPr>
            <a:xfrm>
              <a:off x="7702449" y="2093825"/>
              <a:ext cx="1847850" cy="2476500"/>
            </a:xfrm>
            <a:prstGeom prst="rect">
              <a:avLst/>
            </a:prstGeom>
            <a:noFill/>
            <a:ln>
              <a:noFill/>
            </a:ln>
          </p:spPr>
        </p:pic>
        <p:cxnSp>
          <p:nvCxnSpPr>
            <p:cNvPr id="331" name="Google Shape;331;p43"/>
            <p:cNvCxnSpPr>
              <a:stCxn id="328" idx="3"/>
              <a:endCxn id="329" idx="1"/>
            </p:cNvCxnSpPr>
            <p:nvPr/>
          </p:nvCxnSpPr>
          <p:spPr>
            <a:xfrm>
              <a:off x="2454174" y="3320538"/>
              <a:ext cx="1855500" cy="0"/>
            </a:xfrm>
            <a:prstGeom prst="straightConnector1">
              <a:avLst/>
            </a:prstGeom>
            <a:noFill/>
            <a:ln cap="flat" cmpd="sng" w="76200">
              <a:solidFill>
                <a:schemeClr val="dk2"/>
              </a:solidFill>
              <a:prstDash val="solid"/>
              <a:round/>
              <a:headEnd len="sm" w="sm" type="none"/>
              <a:tailEnd len="med" w="med" type="triangle"/>
            </a:ln>
          </p:spPr>
        </p:cxnSp>
        <p:cxnSp>
          <p:nvCxnSpPr>
            <p:cNvPr id="332" name="Google Shape;332;p43"/>
            <p:cNvCxnSpPr>
              <a:stCxn id="329" idx="3"/>
              <a:endCxn id="330" idx="1"/>
            </p:cNvCxnSpPr>
            <p:nvPr/>
          </p:nvCxnSpPr>
          <p:spPr>
            <a:xfrm>
              <a:off x="6205099" y="3320525"/>
              <a:ext cx="1497300" cy="11700"/>
            </a:xfrm>
            <a:prstGeom prst="straightConnector1">
              <a:avLst/>
            </a:prstGeom>
            <a:noFill/>
            <a:ln cap="flat" cmpd="sng" w="76200">
              <a:solidFill>
                <a:schemeClr val="dk2"/>
              </a:solidFill>
              <a:prstDash val="solid"/>
              <a:round/>
              <a:headEnd len="sm" w="sm" type="none"/>
              <a:tailEnd len="med" w="med" type="triangle"/>
            </a:ln>
          </p:spPr>
        </p:cxnSp>
        <p:pic>
          <p:nvPicPr>
            <p:cNvPr id="333" name="Google Shape;333;p43"/>
            <p:cNvPicPr preferRelativeResize="0"/>
            <p:nvPr/>
          </p:nvPicPr>
          <p:blipFill rotWithShape="1">
            <a:blip r:embed="rId6">
              <a:alphaModFix/>
            </a:blip>
            <a:srcRect b="0" l="0" r="0" t="0"/>
            <a:stretch/>
          </p:blipFill>
          <p:spPr>
            <a:xfrm>
              <a:off x="10325504" y="2492506"/>
              <a:ext cx="1632700" cy="1656032"/>
            </a:xfrm>
            <a:prstGeom prst="rect">
              <a:avLst/>
            </a:prstGeom>
            <a:noFill/>
            <a:ln>
              <a:noFill/>
            </a:ln>
          </p:spPr>
        </p:pic>
        <p:grpSp>
          <p:nvGrpSpPr>
            <p:cNvPr id="334" name="Google Shape;334;p43"/>
            <p:cNvGrpSpPr/>
            <p:nvPr/>
          </p:nvGrpSpPr>
          <p:grpSpPr>
            <a:xfrm>
              <a:off x="9550299" y="2930075"/>
              <a:ext cx="1532700" cy="830100"/>
              <a:chOff x="9550299" y="2930075"/>
              <a:chExt cx="1532700" cy="830100"/>
            </a:xfrm>
          </p:grpSpPr>
          <p:cxnSp>
            <p:nvCxnSpPr>
              <p:cNvPr id="335" name="Google Shape;335;p43"/>
              <p:cNvCxnSpPr>
                <a:stCxn id="330" idx="3"/>
              </p:cNvCxnSpPr>
              <p:nvPr/>
            </p:nvCxnSpPr>
            <p:spPr>
              <a:xfrm flipH="1" rot="10800000">
                <a:off x="9550299" y="2930075"/>
                <a:ext cx="694500" cy="402000"/>
              </a:xfrm>
              <a:prstGeom prst="straightConnector1">
                <a:avLst/>
              </a:prstGeom>
              <a:noFill/>
              <a:ln cap="flat" cmpd="sng" w="38100">
                <a:solidFill>
                  <a:schemeClr val="dk2"/>
                </a:solidFill>
                <a:prstDash val="solid"/>
                <a:round/>
                <a:headEnd len="med" w="med" type="stealth"/>
                <a:tailEnd len="med" w="med" type="triangle"/>
              </a:ln>
            </p:spPr>
          </p:cxnSp>
          <p:cxnSp>
            <p:nvCxnSpPr>
              <p:cNvPr id="336" name="Google Shape;336;p43"/>
              <p:cNvCxnSpPr>
                <a:stCxn id="330" idx="3"/>
              </p:cNvCxnSpPr>
              <p:nvPr/>
            </p:nvCxnSpPr>
            <p:spPr>
              <a:xfrm flipH="1" rot="10800000">
                <a:off x="9550299" y="3314375"/>
                <a:ext cx="1532700" cy="17700"/>
              </a:xfrm>
              <a:prstGeom prst="straightConnector1">
                <a:avLst/>
              </a:prstGeom>
              <a:noFill/>
              <a:ln cap="flat" cmpd="sng" w="38100">
                <a:solidFill>
                  <a:schemeClr val="dk2"/>
                </a:solidFill>
                <a:prstDash val="solid"/>
                <a:round/>
                <a:headEnd len="med" w="med" type="stealth"/>
                <a:tailEnd len="med" w="med" type="triangle"/>
              </a:ln>
            </p:spPr>
          </p:cxnSp>
          <p:cxnSp>
            <p:nvCxnSpPr>
              <p:cNvPr id="337" name="Google Shape;337;p43"/>
              <p:cNvCxnSpPr>
                <a:stCxn id="330" idx="3"/>
              </p:cNvCxnSpPr>
              <p:nvPr/>
            </p:nvCxnSpPr>
            <p:spPr>
              <a:xfrm>
                <a:off x="9550299" y="3332075"/>
                <a:ext cx="711600" cy="428100"/>
              </a:xfrm>
              <a:prstGeom prst="straightConnector1">
                <a:avLst/>
              </a:prstGeom>
              <a:noFill/>
              <a:ln cap="flat" cmpd="sng" w="38100">
                <a:solidFill>
                  <a:schemeClr val="dk2"/>
                </a:solidFill>
                <a:prstDash val="solid"/>
                <a:round/>
                <a:headEnd len="med" w="med" type="stealth"/>
                <a:tailEnd len="med" w="med" type="triangle"/>
              </a:ln>
            </p:spPr>
          </p:cxnSp>
        </p:grpSp>
      </p:grpSp>
      <p:sp>
        <p:nvSpPr>
          <p:cNvPr id="338" name="Google Shape;338;p43"/>
          <p:cNvSpPr txBox="1"/>
          <p:nvPr/>
        </p:nvSpPr>
        <p:spPr>
          <a:xfrm>
            <a:off x="117919" y="3135525"/>
            <a:ext cx="3012900" cy="314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Courier New"/>
                <a:ea typeface="Courier New"/>
                <a:cs typeface="Courier New"/>
                <a:sym typeface="Courier New"/>
              </a:rPr>
              <a:t>$ssh jhpowell@stampede2.tacc.utexas.edu</a:t>
            </a:r>
            <a:endParaRPr b="1" i="0" sz="1100" u="none" cap="none" strike="noStrike">
              <a:solidFill>
                <a:srgbClr val="000000"/>
              </a:solidFill>
              <a:latin typeface="Courier New"/>
              <a:ea typeface="Courier New"/>
              <a:cs typeface="Courier New"/>
              <a:sym typeface="Courier New"/>
            </a:endParaRPr>
          </a:p>
        </p:txBody>
      </p:sp>
      <p:sp>
        <p:nvSpPr>
          <p:cNvPr id="339" name="Google Shape;339;p43"/>
          <p:cNvSpPr txBox="1"/>
          <p:nvPr/>
        </p:nvSpPr>
        <p:spPr>
          <a:xfrm>
            <a:off x="5967188" y="3323413"/>
            <a:ext cx="1886400" cy="222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Courier New"/>
                <a:ea typeface="Courier New"/>
                <a:cs typeface="Courier New"/>
                <a:sym typeface="Courier New"/>
              </a:rPr>
              <a:t>login1(597)$</a:t>
            </a:r>
            <a:endParaRPr b="1" i="0" sz="1100" u="none" cap="none" strike="noStrike">
              <a:solidFill>
                <a:srgbClr val="000000"/>
              </a:solidFill>
              <a:latin typeface="Courier New"/>
              <a:ea typeface="Courier New"/>
              <a:cs typeface="Courier New"/>
              <a:sym typeface="Courier New"/>
            </a:endParaRPr>
          </a:p>
        </p:txBody>
      </p:sp>
      <p:sp>
        <p:nvSpPr>
          <p:cNvPr id="340" name="Google Shape;340;p43"/>
          <p:cNvSpPr txBox="1"/>
          <p:nvPr/>
        </p:nvSpPr>
        <p:spPr>
          <a:xfrm>
            <a:off x="3286650" y="2653900"/>
            <a:ext cx="1716000" cy="1749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Arial"/>
              <a:buNone/>
            </a:pPr>
            <a:r>
              <a:rPr b="0" i="0" lang="en-US" sz="900" u="none" cap="none" strike="noStrike">
                <a:solidFill>
                  <a:srgbClr val="000000"/>
                </a:solidFill>
                <a:latin typeface="Courier New"/>
                <a:ea typeface="Courier New"/>
                <a:cs typeface="Courier New"/>
                <a:sym typeface="Courier New"/>
              </a:rPr>
              <a:t>OpenSSH_7.9p1, LibreSSL 2.7.3</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b="0" i="0" lang="en-US" sz="900" u="none" cap="none" strike="noStrike">
                <a:solidFill>
                  <a:srgbClr val="000000"/>
                </a:solidFill>
                <a:latin typeface="Courier New"/>
                <a:ea typeface="Courier New"/>
                <a:cs typeface="Courier New"/>
                <a:sym typeface="Courier New"/>
              </a:rPr>
              <a:t>debug1: Reading configuration data /Users/jpowell/.ssh/config</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800"/>
              <a:buFont typeface="Arial"/>
              <a:buNone/>
            </a:pPr>
            <a:r>
              <a:rPr b="0" i="0" lang="en-US" sz="900" u="none" cap="none" strike="noStrike">
                <a:solidFill>
                  <a:srgbClr val="000000"/>
                </a:solidFill>
                <a:latin typeface="Courier New"/>
                <a:ea typeface="Courier New"/>
                <a:cs typeface="Courier New"/>
                <a:sym typeface="Courier New"/>
              </a:rPr>
              <a:t>….</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41" name="Google Shape;341;p43"/>
          <p:cNvSpPr txBox="1"/>
          <p:nvPr/>
        </p:nvSpPr>
        <p:spPr>
          <a:xfrm>
            <a:off x="668156" y="693150"/>
            <a:ext cx="628800" cy="314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Local</a:t>
            </a:r>
            <a:endParaRPr b="1" i="0" sz="1400" u="none" cap="none" strike="noStrike">
              <a:solidFill>
                <a:srgbClr val="000000"/>
              </a:solidFill>
              <a:latin typeface="Arial"/>
              <a:ea typeface="Arial"/>
              <a:cs typeface="Arial"/>
              <a:sym typeface="Arial"/>
            </a:endParaRPr>
          </a:p>
        </p:txBody>
      </p:sp>
      <p:sp>
        <p:nvSpPr>
          <p:cNvPr id="342" name="Google Shape;342;p43"/>
          <p:cNvSpPr txBox="1"/>
          <p:nvPr/>
        </p:nvSpPr>
        <p:spPr>
          <a:xfrm>
            <a:off x="5967206" y="693150"/>
            <a:ext cx="808800" cy="314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Remote</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Some Sample SSH Clients</a:t>
            </a:r>
            <a:endParaRPr/>
          </a:p>
        </p:txBody>
      </p:sp>
      <p:sp>
        <p:nvSpPr>
          <p:cNvPr id="349" name="Google Shape;349;p44"/>
          <p:cNvSpPr txBox="1"/>
          <p:nvPr>
            <p:ph idx="1" type="body"/>
          </p:nvPr>
        </p:nvSpPr>
        <p:spPr>
          <a:xfrm>
            <a:off x="933450" y="988219"/>
            <a:ext cx="24696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rPr b="1" lang="en-US"/>
              <a:t>Windows</a:t>
            </a:r>
            <a:endParaRPr b="1"/>
          </a:p>
          <a:p>
            <a:pPr indent="50800" lvl="0" marL="254000" rtl="0" algn="l">
              <a:lnSpc>
                <a:spcPct val="100000"/>
              </a:lnSpc>
              <a:spcBef>
                <a:spcPts val="500"/>
              </a:spcBef>
              <a:spcAft>
                <a:spcPts val="0"/>
              </a:spcAft>
              <a:buSzPts val="2400"/>
              <a:buNone/>
            </a:pPr>
            <a:r>
              <a:rPr lang="en-US"/>
              <a:t>	-PuTTY</a:t>
            </a:r>
            <a:endParaRPr/>
          </a:p>
          <a:p>
            <a:pPr indent="50800" lvl="0" marL="254000" rtl="0" algn="l">
              <a:lnSpc>
                <a:spcPct val="100000"/>
              </a:lnSpc>
              <a:spcBef>
                <a:spcPts val="500"/>
              </a:spcBef>
              <a:spcAft>
                <a:spcPts val="0"/>
              </a:spcAft>
              <a:buSzPts val="2400"/>
              <a:buNone/>
            </a:pPr>
            <a:r>
              <a:rPr lang="en-US"/>
              <a:t>	-cmd</a:t>
            </a:r>
            <a:br>
              <a:rPr lang="en-US"/>
            </a:br>
            <a:endParaRPr/>
          </a:p>
          <a:p>
            <a:pPr indent="50800" lvl="0" marL="254000" rtl="0" algn="l">
              <a:lnSpc>
                <a:spcPct val="100000"/>
              </a:lnSpc>
              <a:spcBef>
                <a:spcPts val="500"/>
              </a:spcBef>
              <a:spcAft>
                <a:spcPts val="0"/>
              </a:spcAft>
              <a:buSzPts val="2400"/>
              <a:buNone/>
            </a:pPr>
            <a:r>
              <a:rPr b="1" lang="en-US"/>
              <a:t>MacOS</a:t>
            </a:r>
            <a:endParaRPr b="1"/>
          </a:p>
          <a:p>
            <a:pPr indent="50800" lvl="0" marL="254000" rtl="0" algn="l">
              <a:lnSpc>
                <a:spcPct val="100000"/>
              </a:lnSpc>
              <a:spcBef>
                <a:spcPts val="500"/>
              </a:spcBef>
              <a:spcAft>
                <a:spcPts val="0"/>
              </a:spcAft>
              <a:buSzPts val="2400"/>
              <a:buNone/>
            </a:pPr>
            <a:r>
              <a:rPr lang="en-US"/>
              <a:t>	-Terminal</a:t>
            </a:r>
            <a:endParaRPr/>
          </a:p>
          <a:p>
            <a:pPr indent="88900" lvl="0" marL="254000" rtl="0" algn="l">
              <a:lnSpc>
                <a:spcPct val="100000"/>
              </a:lnSpc>
              <a:spcBef>
                <a:spcPts val="500"/>
              </a:spcBef>
              <a:spcAft>
                <a:spcPts val="0"/>
              </a:spcAft>
              <a:buSzPts val="2400"/>
              <a:buNone/>
            </a:pPr>
            <a:r>
              <a:rPr lang="en-US"/>
              <a:t>-iTerm	</a:t>
            </a:r>
            <a:endParaRPr/>
          </a:p>
        </p:txBody>
      </p:sp>
      <p:sp>
        <p:nvSpPr>
          <p:cNvPr id="350" name="Google Shape;350;p44"/>
          <p:cNvSpPr txBox="1"/>
          <p:nvPr>
            <p:ph idx="12" type="sldNum"/>
          </p:nvPr>
        </p:nvSpPr>
        <p:spPr>
          <a:xfrm>
            <a:off x="0" y="4382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
        <p:nvSpPr>
          <p:cNvPr id="351" name="Google Shape;351;p44"/>
          <p:cNvSpPr txBox="1"/>
          <p:nvPr>
            <p:ph idx="1" type="body"/>
          </p:nvPr>
        </p:nvSpPr>
        <p:spPr>
          <a:xfrm>
            <a:off x="3466500" y="890529"/>
            <a:ext cx="24696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rPr b="1" lang="en-US"/>
              <a:t>Linux</a:t>
            </a:r>
            <a:endParaRPr b="1"/>
          </a:p>
          <a:p>
            <a:pPr indent="50800" lvl="0" marL="254000" rtl="0" algn="l">
              <a:lnSpc>
                <a:spcPct val="100000"/>
              </a:lnSpc>
              <a:spcBef>
                <a:spcPts val="500"/>
              </a:spcBef>
              <a:spcAft>
                <a:spcPts val="0"/>
              </a:spcAft>
              <a:buSzPts val="2400"/>
              <a:buNone/>
            </a:pPr>
            <a:r>
              <a:rPr lang="en-US"/>
              <a:t>	-Terminal</a:t>
            </a:r>
            <a:br>
              <a:rPr lang="en-US"/>
            </a:br>
            <a:endParaRPr/>
          </a:p>
          <a:p>
            <a:pPr indent="50800" lvl="0" marL="254000" rtl="0" algn="l">
              <a:lnSpc>
                <a:spcPct val="100000"/>
              </a:lnSpc>
              <a:spcBef>
                <a:spcPts val="500"/>
              </a:spcBef>
              <a:spcAft>
                <a:spcPts val="0"/>
              </a:spcAft>
              <a:buSzPts val="2400"/>
              <a:buNone/>
            </a:pPr>
            <a:r>
              <a:rPr b="1" lang="en-US"/>
              <a:t>Chromium</a:t>
            </a:r>
            <a:endParaRPr b="1"/>
          </a:p>
          <a:p>
            <a:pPr indent="50800" lvl="0" marL="254000" rtl="0" algn="l">
              <a:lnSpc>
                <a:spcPct val="100000"/>
              </a:lnSpc>
              <a:spcBef>
                <a:spcPts val="500"/>
              </a:spcBef>
              <a:spcAft>
                <a:spcPts val="0"/>
              </a:spcAft>
              <a:buSzPts val="2400"/>
              <a:buNone/>
            </a:pPr>
            <a:r>
              <a:rPr lang="en-US"/>
              <a:t>	-Secure Shell</a:t>
            </a:r>
            <a:br>
              <a:rPr lang="en-US"/>
            </a:br>
            <a:br>
              <a:rPr lang="en-US"/>
            </a:br>
            <a:r>
              <a:rPr b="1" lang="en-US"/>
              <a:t>Android</a:t>
            </a:r>
            <a:endParaRPr b="1"/>
          </a:p>
          <a:p>
            <a:pPr indent="88900" lvl="0" marL="254000" rtl="0" algn="l">
              <a:lnSpc>
                <a:spcPct val="100000"/>
              </a:lnSpc>
              <a:spcBef>
                <a:spcPts val="500"/>
              </a:spcBef>
              <a:spcAft>
                <a:spcPts val="0"/>
              </a:spcAft>
              <a:buSzPts val="2400"/>
              <a:buNone/>
            </a:pPr>
            <a:r>
              <a:rPr lang="en-US"/>
              <a:t>-JuiceSSH	</a:t>
            </a:r>
            <a:endParaRPr/>
          </a:p>
        </p:txBody>
      </p:sp>
      <p:sp>
        <p:nvSpPr>
          <p:cNvPr id="352" name="Google Shape;352;p44"/>
          <p:cNvSpPr txBox="1"/>
          <p:nvPr>
            <p:ph idx="1" type="body"/>
          </p:nvPr>
        </p:nvSpPr>
        <p:spPr>
          <a:xfrm>
            <a:off x="5612644" y="988219"/>
            <a:ext cx="2469600" cy="3263400"/>
          </a:xfrm>
          <a:prstGeom prst="rect">
            <a:avLst/>
          </a:prstGeom>
          <a:noFill/>
          <a:ln>
            <a:noFill/>
          </a:ln>
        </p:spPr>
        <p:txBody>
          <a:bodyPr anchorCtr="0" anchor="t" bIns="68575" lIns="68575" spcFirstLastPara="1" rIns="68575" wrap="square" tIns="68575">
            <a:noAutofit/>
          </a:bodyPr>
          <a:lstStyle/>
          <a:p>
            <a:pPr indent="88900" lvl="0" marL="254000" rtl="0" algn="l">
              <a:lnSpc>
                <a:spcPct val="100000"/>
              </a:lnSpc>
              <a:spcBef>
                <a:spcPts val="500"/>
              </a:spcBef>
              <a:spcAft>
                <a:spcPts val="0"/>
              </a:spcAft>
              <a:buSzPts val="2400"/>
              <a:buNone/>
            </a:pPr>
            <a:r>
              <a:rPr b="1" lang="en-US"/>
              <a:t>iOS</a:t>
            </a:r>
            <a:endParaRPr b="1"/>
          </a:p>
          <a:p>
            <a:pPr indent="88900" lvl="0" marL="254000" rtl="0" algn="l">
              <a:lnSpc>
                <a:spcPct val="100000"/>
              </a:lnSpc>
              <a:spcBef>
                <a:spcPts val="500"/>
              </a:spcBef>
              <a:spcAft>
                <a:spcPts val="0"/>
              </a:spcAft>
              <a:buSzPts val="2400"/>
              <a:buNone/>
            </a:pPr>
            <a:r>
              <a:rPr lang="en-US"/>
              <a:t>	- SSH Term</a:t>
            </a:r>
            <a:endParaRPr/>
          </a:p>
        </p:txBody>
      </p:sp>
      <p:pic>
        <p:nvPicPr>
          <p:cNvPr id="353" name="Google Shape;353;p44"/>
          <p:cNvPicPr preferRelativeResize="0"/>
          <p:nvPr/>
        </p:nvPicPr>
        <p:blipFill rotWithShape="1">
          <a:blip r:embed="rId3">
            <a:alphaModFix/>
          </a:blip>
          <a:srcRect b="0" l="0" r="0" t="0"/>
          <a:stretch/>
        </p:blipFill>
        <p:spPr>
          <a:xfrm>
            <a:off x="496294" y="1679006"/>
            <a:ext cx="551643" cy="551643"/>
          </a:xfrm>
          <a:prstGeom prst="rect">
            <a:avLst/>
          </a:prstGeom>
          <a:noFill/>
          <a:ln>
            <a:noFill/>
          </a:ln>
        </p:spPr>
      </p:pic>
      <p:pic>
        <p:nvPicPr>
          <p:cNvPr id="354" name="Google Shape;354;p44"/>
          <p:cNvPicPr preferRelativeResize="0"/>
          <p:nvPr/>
        </p:nvPicPr>
        <p:blipFill rotWithShape="1">
          <a:blip r:embed="rId4">
            <a:alphaModFix/>
          </a:blip>
          <a:srcRect b="0" l="0" r="0" t="0"/>
          <a:stretch/>
        </p:blipFill>
        <p:spPr>
          <a:xfrm>
            <a:off x="496288" y="3185526"/>
            <a:ext cx="694781" cy="694800"/>
          </a:xfrm>
          <a:prstGeom prst="rect">
            <a:avLst/>
          </a:prstGeom>
          <a:noFill/>
          <a:ln>
            <a:noFill/>
          </a:ln>
        </p:spPr>
      </p:pic>
      <p:pic>
        <p:nvPicPr>
          <p:cNvPr id="355" name="Google Shape;355;p44"/>
          <p:cNvPicPr preferRelativeResize="0"/>
          <p:nvPr/>
        </p:nvPicPr>
        <p:blipFill rotWithShape="1">
          <a:blip r:embed="rId5">
            <a:alphaModFix/>
          </a:blip>
          <a:srcRect b="0" l="0" r="0" t="0"/>
          <a:stretch/>
        </p:blipFill>
        <p:spPr>
          <a:xfrm>
            <a:off x="3155981" y="1521788"/>
            <a:ext cx="637070" cy="743136"/>
          </a:xfrm>
          <a:prstGeom prst="rect">
            <a:avLst/>
          </a:prstGeom>
          <a:noFill/>
          <a:ln>
            <a:noFill/>
          </a:ln>
        </p:spPr>
      </p:pic>
      <p:pic>
        <p:nvPicPr>
          <p:cNvPr id="356" name="Google Shape;356;p44"/>
          <p:cNvPicPr preferRelativeResize="0"/>
          <p:nvPr/>
        </p:nvPicPr>
        <p:blipFill rotWithShape="1">
          <a:blip r:embed="rId6">
            <a:alphaModFix/>
          </a:blip>
          <a:srcRect b="0" l="0" r="0" t="0"/>
          <a:stretch/>
        </p:blipFill>
        <p:spPr>
          <a:xfrm>
            <a:off x="3221523" y="2696786"/>
            <a:ext cx="505968" cy="488738"/>
          </a:xfrm>
          <a:prstGeom prst="rect">
            <a:avLst/>
          </a:prstGeom>
          <a:noFill/>
          <a:ln>
            <a:noFill/>
          </a:ln>
        </p:spPr>
      </p:pic>
      <p:pic>
        <p:nvPicPr>
          <p:cNvPr id="357" name="Google Shape;357;p44"/>
          <p:cNvPicPr preferRelativeResize="0"/>
          <p:nvPr/>
        </p:nvPicPr>
        <p:blipFill rotWithShape="1">
          <a:blip r:embed="rId7">
            <a:alphaModFix/>
          </a:blip>
          <a:srcRect b="0" l="0" r="0" t="0"/>
          <a:stretch/>
        </p:blipFill>
        <p:spPr>
          <a:xfrm>
            <a:off x="3198694" y="3738908"/>
            <a:ext cx="551645" cy="647355"/>
          </a:xfrm>
          <a:prstGeom prst="rect">
            <a:avLst/>
          </a:prstGeom>
          <a:noFill/>
          <a:ln>
            <a:noFill/>
          </a:ln>
        </p:spPr>
      </p:pic>
      <p:pic>
        <p:nvPicPr>
          <p:cNvPr id="358" name="Google Shape;358;p44"/>
          <p:cNvPicPr preferRelativeResize="0"/>
          <p:nvPr/>
        </p:nvPicPr>
        <p:blipFill rotWithShape="1">
          <a:blip r:embed="rId8">
            <a:alphaModFix/>
          </a:blip>
          <a:srcRect b="0" l="0" r="0" t="0"/>
          <a:stretch/>
        </p:blipFill>
        <p:spPr>
          <a:xfrm>
            <a:off x="5767587" y="1493337"/>
            <a:ext cx="551644" cy="551644"/>
          </a:xfrm>
          <a:prstGeom prst="rect">
            <a:avLst/>
          </a:prstGeom>
          <a:noFill/>
          <a:ln>
            <a:noFill/>
          </a:ln>
        </p:spPr>
      </p:pic>
      <p:pic>
        <p:nvPicPr>
          <p:cNvPr id="359" name="Google Shape;359;p44"/>
          <p:cNvPicPr preferRelativeResize="0"/>
          <p:nvPr/>
        </p:nvPicPr>
        <p:blipFill rotWithShape="1">
          <a:blip r:embed="rId9">
            <a:alphaModFix/>
          </a:blip>
          <a:srcRect b="0" l="0" r="0" t="0"/>
          <a:stretch/>
        </p:blipFill>
        <p:spPr>
          <a:xfrm>
            <a:off x="5936100" y="3094144"/>
            <a:ext cx="2857500" cy="1042988"/>
          </a:xfrm>
          <a:prstGeom prst="rect">
            <a:avLst/>
          </a:prstGeom>
          <a:noFill/>
          <a:ln>
            <a:noFill/>
          </a:ln>
          <a:effectLst>
            <a:outerShdw blurRad="57150" rotWithShape="0" algn="bl" dir="5400000" dist="19050">
              <a:srgbClr val="000000">
                <a:alpha val="49803"/>
              </a:srgbClr>
            </a:outerShdw>
          </a:effectLst>
        </p:spPr>
      </p:pic>
      <p:sp>
        <p:nvSpPr>
          <p:cNvPr id="360" name="Google Shape;360;p44"/>
          <p:cNvSpPr txBox="1"/>
          <p:nvPr/>
        </p:nvSpPr>
        <p:spPr>
          <a:xfrm>
            <a:off x="503063" y="703050"/>
            <a:ext cx="7828800" cy="344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Note: We don’t care what SSH client you use as long as you can log into the server.</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Example from MacOS Terminal App</a:t>
            </a:r>
            <a:endParaRPr/>
          </a:p>
        </p:txBody>
      </p:sp>
      <p:sp>
        <p:nvSpPr>
          <p:cNvPr id="367" name="Google Shape;367;p4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pic>
        <p:nvPicPr>
          <p:cNvPr id="368" name="Google Shape;368;p45"/>
          <p:cNvPicPr preferRelativeResize="0"/>
          <p:nvPr/>
        </p:nvPicPr>
        <p:blipFill rotWithShape="1">
          <a:blip r:embed="rId3">
            <a:alphaModFix/>
          </a:blip>
          <a:srcRect b="0" l="0" r="0" t="0"/>
          <a:stretch/>
        </p:blipFill>
        <p:spPr>
          <a:xfrm>
            <a:off x="1989375" y="1206100"/>
            <a:ext cx="5165249" cy="309915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369" name="Google Shape;369;p45"/>
          <p:cNvSpPr txBox="1"/>
          <p:nvPr/>
        </p:nvSpPr>
        <p:spPr>
          <a:xfrm>
            <a:off x="1141750" y="803050"/>
            <a:ext cx="5768700" cy="67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MacintoshHD → “Applications” → “Utilities” → “Terminal”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0" name="Google Shape;370;p45"/>
          <p:cNvPicPr preferRelativeResize="0"/>
          <p:nvPr/>
        </p:nvPicPr>
        <p:blipFill rotWithShape="1">
          <a:blip r:embed="rId4">
            <a:alphaModFix/>
          </a:blip>
          <a:srcRect b="0" l="0" r="0" t="0"/>
          <a:stretch/>
        </p:blipFill>
        <p:spPr>
          <a:xfrm>
            <a:off x="6209400" y="3464905"/>
            <a:ext cx="1623950" cy="97437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6"/>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1100"/>
              <a:buFont typeface="Arial"/>
              <a:buNone/>
            </a:pPr>
            <a:r>
              <a:rPr lang="en-US"/>
              <a:t>Example from Chrome “Secure Shell App” Extension</a:t>
            </a:r>
            <a:endParaRPr/>
          </a:p>
        </p:txBody>
      </p:sp>
      <p:pic>
        <p:nvPicPr>
          <p:cNvPr id="376" name="Google Shape;376;p46"/>
          <p:cNvPicPr preferRelativeResize="0"/>
          <p:nvPr/>
        </p:nvPicPr>
        <p:blipFill rotWithShape="1">
          <a:blip r:embed="rId3">
            <a:alphaModFix/>
          </a:blip>
          <a:srcRect b="0" l="0" r="0" t="31257"/>
          <a:stretch/>
        </p:blipFill>
        <p:spPr>
          <a:xfrm>
            <a:off x="152400" y="813000"/>
            <a:ext cx="8839200" cy="65675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id="377" name="Google Shape;377;p46"/>
          <p:cNvPicPr preferRelativeResize="0"/>
          <p:nvPr/>
        </p:nvPicPr>
        <p:blipFill rotWithShape="1">
          <a:blip r:embed="rId4">
            <a:alphaModFix/>
          </a:blip>
          <a:srcRect b="0" l="0" r="0" t="0"/>
          <a:stretch/>
        </p:blipFill>
        <p:spPr>
          <a:xfrm>
            <a:off x="152400" y="1596036"/>
            <a:ext cx="8839200" cy="84337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id="378" name="Google Shape;378;p46"/>
          <p:cNvPicPr preferRelativeResize="0"/>
          <p:nvPr/>
        </p:nvPicPr>
        <p:blipFill rotWithShape="1">
          <a:blip r:embed="rId5">
            <a:alphaModFix/>
          </a:blip>
          <a:srcRect b="67995" l="0" r="0" t="0"/>
          <a:stretch/>
        </p:blipFill>
        <p:spPr>
          <a:xfrm>
            <a:off x="345500" y="2449500"/>
            <a:ext cx="7960275" cy="1774801"/>
          </a:xfrm>
          <a:prstGeom prst="rect">
            <a:avLst/>
          </a:prstGeom>
          <a:noFill/>
          <a:ln>
            <a:noFill/>
          </a:ln>
        </p:spPr>
      </p:pic>
      <p:pic>
        <p:nvPicPr>
          <p:cNvPr id="379" name="Google Shape;379;p46"/>
          <p:cNvPicPr preferRelativeResize="0"/>
          <p:nvPr/>
        </p:nvPicPr>
        <p:blipFill rotWithShape="1">
          <a:blip r:embed="rId6">
            <a:alphaModFix/>
          </a:blip>
          <a:srcRect b="0" l="0" r="0" t="0"/>
          <a:stretch/>
        </p:blipFill>
        <p:spPr>
          <a:xfrm>
            <a:off x="7729000" y="3630025"/>
            <a:ext cx="774000" cy="774000"/>
          </a:xfrm>
          <a:prstGeom prst="rect">
            <a:avLst/>
          </a:prstGeom>
          <a:noFill/>
          <a:ln>
            <a:noFill/>
          </a:ln>
        </p:spPr>
      </p:pic>
      <p:sp>
        <p:nvSpPr>
          <p:cNvPr id="380" name="Google Shape;380;p4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1"/>
          <p:cNvSpPr txBox="1"/>
          <p:nvPr>
            <p:ph type="title"/>
          </p:nvPr>
        </p:nvSpPr>
        <p:spPr>
          <a:xfrm>
            <a:off x="1" y="205974"/>
            <a:ext cx="9144000" cy="6513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Please make sure your DUO is working, Globus Connect is installed, and </a:t>
            </a:r>
            <a:r>
              <a:rPr lang="en-US" u="sng"/>
              <a:t>if you are on Windows then PuTTY</a:t>
            </a:r>
            <a:r>
              <a:rPr lang="en-US"/>
              <a:t> is installed too</a:t>
            </a:r>
            <a:endParaRPr/>
          </a:p>
        </p:txBody>
      </p:sp>
      <p:sp>
        <p:nvSpPr>
          <p:cNvPr id="73" name="Google Shape;73;p11"/>
          <p:cNvSpPr txBox="1"/>
          <p:nvPr>
            <p:ph idx="1" type="body"/>
          </p:nvPr>
        </p:nvSpPr>
        <p:spPr>
          <a:xfrm>
            <a:off x="210325" y="857250"/>
            <a:ext cx="8476500" cy="36006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t/>
            </a:r>
            <a:endParaRPr b="1"/>
          </a:p>
          <a:p>
            <a:pPr indent="0" lvl="0" marL="0" rtl="0" algn="l">
              <a:lnSpc>
                <a:spcPct val="100000"/>
              </a:lnSpc>
              <a:spcBef>
                <a:spcPts val="500"/>
              </a:spcBef>
              <a:spcAft>
                <a:spcPts val="0"/>
              </a:spcAft>
              <a:buSzPts val="2400"/>
              <a:buNone/>
            </a:pPr>
            <a:r>
              <a:rPr b="1" lang="en-US"/>
              <a:t>To check DUO</a:t>
            </a:r>
            <a:r>
              <a:rPr lang="en-US"/>
              <a:t>:</a:t>
            </a:r>
            <a:endParaRPr/>
          </a:p>
          <a:p>
            <a:pPr indent="0" lvl="0" marL="1371600" rtl="0" algn="l">
              <a:lnSpc>
                <a:spcPct val="100000"/>
              </a:lnSpc>
              <a:spcBef>
                <a:spcPts val="500"/>
              </a:spcBef>
              <a:spcAft>
                <a:spcPts val="0"/>
              </a:spcAft>
              <a:buSzPts val="2400"/>
              <a:buNone/>
            </a:pPr>
            <a:r>
              <a:rPr lang="en-US"/>
              <a:t>Portal.xsded.org → “Sign In” → “MY XSEDE” → “Profile” → “Manage DUO”</a:t>
            </a:r>
            <a:br>
              <a:rPr lang="en-US"/>
            </a:br>
            <a:endParaRPr/>
          </a:p>
          <a:p>
            <a:pPr indent="0" lvl="0" marL="0" rtl="0" algn="l">
              <a:lnSpc>
                <a:spcPct val="100000"/>
              </a:lnSpc>
              <a:spcBef>
                <a:spcPts val="500"/>
              </a:spcBef>
              <a:spcAft>
                <a:spcPts val="0"/>
              </a:spcAft>
              <a:buSzPts val="2400"/>
              <a:buNone/>
            </a:pPr>
            <a:r>
              <a:rPr b="1" lang="en-US"/>
              <a:t>To check Gobus Connect</a:t>
            </a:r>
            <a:r>
              <a:rPr lang="en-US"/>
              <a:t>:</a:t>
            </a:r>
            <a:endParaRPr/>
          </a:p>
          <a:p>
            <a:pPr indent="0" lvl="0" marL="1371600" rtl="0" algn="l">
              <a:lnSpc>
                <a:spcPct val="100000"/>
              </a:lnSpc>
              <a:spcBef>
                <a:spcPts val="500"/>
              </a:spcBef>
              <a:spcAft>
                <a:spcPts val="0"/>
              </a:spcAft>
              <a:buSzPts val="2400"/>
              <a:buNone/>
            </a:pPr>
            <a:r>
              <a:rPr lang="en-US"/>
              <a:t>Globus.org → “Log In” → “Endpoints”</a:t>
            </a:r>
            <a:endParaRPr/>
          </a:p>
        </p:txBody>
      </p:sp>
      <p:pic>
        <p:nvPicPr>
          <p:cNvPr id="74" name="Google Shape;74;p11"/>
          <p:cNvPicPr preferRelativeResize="0"/>
          <p:nvPr/>
        </p:nvPicPr>
        <p:blipFill rotWithShape="1">
          <a:blip r:embed="rId3">
            <a:alphaModFix/>
          </a:blip>
          <a:srcRect b="0" l="0" r="0" t="0"/>
          <a:stretch/>
        </p:blipFill>
        <p:spPr>
          <a:xfrm>
            <a:off x="250400" y="1983025"/>
            <a:ext cx="1225325" cy="397075"/>
          </a:xfrm>
          <a:prstGeom prst="rect">
            <a:avLst/>
          </a:prstGeom>
          <a:noFill/>
          <a:ln>
            <a:noFill/>
          </a:ln>
        </p:spPr>
      </p:pic>
      <p:pic>
        <p:nvPicPr>
          <p:cNvPr id="75" name="Google Shape;75;p11"/>
          <p:cNvPicPr preferRelativeResize="0"/>
          <p:nvPr/>
        </p:nvPicPr>
        <p:blipFill rotWithShape="1">
          <a:blip r:embed="rId4">
            <a:alphaModFix/>
          </a:blip>
          <a:srcRect b="0" l="0" r="0" t="0"/>
          <a:stretch/>
        </p:blipFill>
        <p:spPr>
          <a:xfrm>
            <a:off x="457201" y="3452775"/>
            <a:ext cx="740525" cy="720583"/>
          </a:xfrm>
          <a:prstGeom prst="rect">
            <a:avLst/>
          </a:prstGeom>
          <a:noFill/>
          <a:ln>
            <a:noFill/>
          </a:ln>
        </p:spPr>
      </p:pic>
      <p:sp>
        <p:nvSpPr>
          <p:cNvPr id="76" name="Google Shape;76;p1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Example from Windows PuTTY</a:t>
            </a:r>
            <a:endParaRPr/>
          </a:p>
        </p:txBody>
      </p:sp>
      <p:pic>
        <p:nvPicPr>
          <p:cNvPr id="386" name="Google Shape;386;p47"/>
          <p:cNvPicPr preferRelativeResize="0"/>
          <p:nvPr/>
        </p:nvPicPr>
        <p:blipFill rotWithShape="1">
          <a:blip r:embed="rId3">
            <a:alphaModFix/>
          </a:blip>
          <a:srcRect b="0" l="0" r="0" t="0"/>
          <a:stretch/>
        </p:blipFill>
        <p:spPr>
          <a:xfrm>
            <a:off x="500750" y="742975"/>
            <a:ext cx="4236500" cy="344215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pic>
        <p:nvPicPr>
          <p:cNvPr id="387" name="Google Shape;387;p47"/>
          <p:cNvPicPr preferRelativeResize="0"/>
          <p:nvPr/>
        </p:nvPicPr>
        <p:blipFill rotWithShape="1">
          <a:blip r:embed="rId4">
            <a:alphaModFix/>
          </a:blip>
          <a:srcRect b="0" l="0" r="0" t="0"/>
          <a:stretch/>
        </p:blipFill>
        <p:spPr>
          <a:xfrm>
            <a:off x="4605200" y="3084726"/>
            <a:ext cx="772525" cy="772525"/>
          </a:xfrm>
          <a:prstGeom prst="rect">
            <a:avLst/>
          </a:prstGeom>
          <a:noFill/>
          <a:ln>
            <a:noFill/>
          </a:ln>
        </p:spPr>
      </p:pic>
      <p:pic>
        <p:nvPicPr>
          <p:cNvPr id="388" name="Google Shape;388;p47"/>
          <p:cNvPicPr preferRelativeResize="0"/>
          <p:nvPr/>
        </p:nvPicPr>
        <p:blipFill rotWithShape="1">
          <a:blip r:embed="rId3">
            <a:alphaModFix/>
          </a:blip>
          <a:srcRect b="66546" l="33519" r="0" t="11008"/>
          <a:stretch/>
        </p:blipFill>
        <p:spPr>
          <a:xfrm>
            <a:off x="4952225" y="742975"/>
            <a:ext cx="3943600" cy="108167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9803"/>
              </a:srgbClr>
            </a:outerShdw>
          </a:effectLst>
        </p:spPr>
      </p:pic>
      <p:sp>
        <p:nvSpPr>
          <p:cNvPr id="389" name="Google Shape;389;p4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Where you are ...</a:t>
            </a:r>
            <a:endParaRPr/>
          </a:p>
        </p:txBody>
      </p:sp>
      <p:pic>
        <p:nvPicPr>
          <p:cNvPr id="395" name="Google Shape;395;p48"/>
          <p:cNvPicPr preferRelativeResize="0"/>
          <p:nvPr/>
        </p:nvPicPr>
        <p:blipFill rotWithShape="1">
          <a:blip r:embed="rId3">
            <a:alphaModFix/>
          </a:blip>
          <a:srcRect b="0" l="0" r="0" t="0"/>
          <a:stretch/>
        </p:blipFill>
        <p:spPr>
          <a:xfrm>
            <a:off x="2104525" y="1246855"/>
            <a:ext cx="4824974" cy="2472575"/>
          </a:xfrm>
          <a:prstGeom prst="rect">
            <a:avLst/>
          </a:prstGeom>
          <a:noFill/>
          <a:ln>
            <a:noFill/>
          </a:ln>
          <a:effectLst>
            <a:outerShdw blurRad="57150" rotWithShape="0" algn="bl" dir="5400000" dist="19050">
              <a:srgbClr val="000000">
                <a:alpha val="49803"/>
              </a:srgbClr>
            </a:outerShdw>
          </a:effectLst>
        </p:spPr>
      </p:pic>
      <p:pic>
        <p:nvPicPr>
          <p:cNvPr id="396" name="Google Shape;396;p48"/>
          <p:cNvPicPr preferRelativeResize="0"/>
          <p:nvPr/>
        </p:nvPicPr>
        <p:blipFill rotWithShape="1">
          <a:blip r:embed="rId4">
            <a:alphaModFix/>
          </a:blip>
          <a:srcRect b="0" l="0" r="0" t="0"/>
          <a:stretch/>
        </p:blipFill>
        <p:spPr>
          <a:xfrm>
            <a:off x="1116063" y="963475"/>
            <a:ext cx="1641168" cy="2051458"/>
          </a:xfrm>
          <a:prstGeom prst="rect">
            <a:avLst/>
          </a:prstGeom>
          <a:noFill/>
          <a:ln>
            <a:noFill/>
          </a:ln>
        </p:spPr>
      </p:pic>
      <p:pic>
        <p:nvPicPr>
          <p:cNvPr id="397" name="Google Shape;397;p48"/>
          <p:cNvPicPr preferRelativeResize="0"/>
          <p:nvPr/>
        </p:nvPicPr>
        <p:blipFill rotWithShape="1">
          <a:blip r:embed="rId5">
            <a:alphaModFix/>
          </a:blip>
          <a:srcRect b="0" l="0" r="0" t="0"/>
          <a:stretch/>
        </p:blipFill>
        <p:spPr>
          <a:xfrm>
            <a:off x="6190899" y="1693075"/>
            <a:ext cx="2495899" cy="1850276"/>
          </a:xfrm>
          <a:prstGeom prst="rect">
            <a:avLst/>
          </a:prstGeom>
          <a:noFill/>
          <a:ln>
            <a:noFill/>
          </a:ln>
        </p:spPr>
      </p:pic>
      <p:sp>
        <p:nvSpPr>
          <p:cNvPr id="398" name="Google Shape;398;p4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Where you are on Stampede 2 ...</a:t>
            </a:r>
            <a:endParaRPr/>
          </a:p>
        </p:txBody>
      </p:sp>
      <p:pic>
        <p:nvPicPr>
          <p:cNvPr id="404" name="Google Shape;404;p49"/>
          <p:cNvPicPr preferRelativeResize="0"/>
          <p:nvPr/>
        </p:nvPicPr>
        <p:blipFill rotWithShape="1">
          <a:blip r:embed="rId3">
            <a:alphaModFix/>
          </a:blip>
          <a:srcRect b="0" l="0" r="0" t="0"/>
          <a:stretch/>
        </p:blipFill>
        <p:spPr>
          <a:xfrm>
            <a:off x="557274" y="1173300"/>
            <a:ext cx="3820673" cy="2865497"/>
          </a:xfrm>
          <a:prstGeom prst="rect">
            <a:avLst/>
          </a:prstGeom>
          <a:noFill/>
          <a:ln>
            <a:noFill/>
          </a:ln>
          <a:effectLst>
            <a:outerShdw blurRad="57150" rotWithShape="0" algn="bl" dir="5400000" dist="19050">
              <a:srgbClr val="000000">
                <a:alpha val="49803"/>
              </a:srgbClr>
            </a:outerShdw>
          </a:effectLst>
        </p:spPr>
      </p:pic>
      <p:pic>
        <p:nvPicPr>
          <p:cNvPr id="405" name="Google Shape;405;p49"/>
          <p:cNvPicPr preferRelativeResize="0"/>
          <p:nvPr/>
        </p:nvPicPr>
        <p:blipFill rotWithShape="1">
          <a:blip r:embed="rId4">
            <a:alphaModFix/>
          </a:blip>
          <a:srcRect b="45850" l="0" r="0" t="21165"/>
          <a:stretch/>
        </p:blipFill>
        <p:spPr>
          <a:xfrm>
            <a:off x="4473025" y="1020912"/>
            <a:ext cx="4179652" cy="1033928"/>
          </a:xfrm>
          <a:prstGeom prst="rect">
            <a:avLst/>
          </a:prstGeom>
          <a:noFill/>
          <a:ln>
            <a:noFill/>
          </a:ln>
          <a:effectLst>
            <a:outerShdw blurRad="57150" rotWithShape="0" algn="bl" dir="5400000" dist="19050">
              <a:srgbClr val="000000">
                <a:alpha val="49803"/>
              </a:srgbClr>
            </a:outerShdw>
          </a:effectLst>
        </p:spPr>
      </p:pic>
      <p:pic>
        <p:nvPicPr>
          <p:cNvPr id="406" name="Google Shape;406;p49"/>
          <p:cNvPicPr preferRelativeResize="0"/>
          <p:nvPr/>
        </p:nvPicPr>
        <p:blipFill rotWithShape="1">
          <a:blip r:embed="rId5">
            <a:alphaModFix/>
          </a:blip>
          <a:srcRect b="0" l="0" r="0" t="0"/>
          <a:stretch/>
        </p:blipFill>
        <p:spPr>
          <a:xfrm>
            <a:off x="7130026" y="205975"/>
            <a:ext cx="1522650" cy="1522650"/>
          </a:xfrm>
          <a:prstGeom prst="rect">
            <a:avLst/>
          </a:prstGeom>
          <a:noFill/>
          <a:ln>
            <a:noFill/>
          </a:ln>
          <a:effectLst>
            <a:outerShdw blurRad="57150" rotWithShape="0" algn="bl" dir="5400000" dist="19050">
              <a:srgbClr val="000000">
                <a:alpha val="49803"/>
              </a:srgbClr>
            </a:outerShdw>
          </a:effectLst>
        </p:spPr>
      </p:pic>
      <p:sp>
        <p:nvSpPr>
          <p:cNvPr id="407" name="Google Shape;407;p49"/>
          <p:cNvSpPr txBox="1"/>
          <p:nvPr/>
        </p:nvSpPr>
        <p:spPr>
          <a:xfrm>
            <a:off x="6409500" y="2403088"/>
            <a:ext cx="2734500" cy="206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Login Nodes</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Home Directory “~” Storage</a:t>
            </a:r>
            <a:endParaRPr b="1" i="0" sz="1800" u="none" cap="none" strike="noStrike">
              <a:solidFill>
                <a:srgbClr val="000000"/>
              </a:solidFill>
              <a:latin typeface="Arial"/>
              <a:ea typeface="Arial"/>
              <a:cs typeface="Arial"/>
              <a:sym typeface="Arial"/>
            </a:endParaRPr>
          </a:p>
        </p:txBody>
      </p:sp>
      <p:pic>
        <p:nvPicPr>
          <p:cNvPr id="408" name="Google Shape;408;p49"/>
          <p:cNvPicPr preferRelativeResize="0"/>
          <p:nvPr/>
        </p:nvPicPr>
        <p:blipFill rotWithShape="1">
          <a:blip r:embed="rId6">
            <a:alphaModFix/>
          </a:blip>
          <a:srcRect b="0" l="21893" r="0" t="0"/>
          <a:stretch/>
        </p:blipFill>
        <p:spPr>
          <a:xfrm>
            <a:off x="4524649" y="2146500"/>
            <a:ext cx="1271448" cy="2170476"/>
          </a:xfrm>
          <a:prstGeom prst="rect">
            <a:avLst/>
          </a:prstGeom>
          <a:noFill/>
          <a:ln>
            <a:noFill/>
          </a:ln>
          <a:effectLst>
            <a:outerShdw blurRad="57150" rotWithShape="0" algn="bl" dir="5400000" dist="19050">
              <a:srgbClr val="000000">
                <a:alpha val="49803"/>
              </a:srgbClr>
            </a:outerShdw>
          </a:effectLst>
        </p:spPr>
      </p:pic>
      <p:sp>
        <p:nvSpPr>
          <p:cNvPr id="409" name="Google Shape;409;p49"/>
          <p:cNvSpPr/>
          <p:nvPr/>
        </p:nvSpPr>
        <p:spPr>
          <a:xfrm>
            <a:off x="6782850" y="2221850"/>
            <a:ext cx="601200" cy="227400"/>
          </a:xfrm>
          <a:prstGeom prst="up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9"/>
          <p:cNvSpPr/>
          <p:nvPr/>
        </p:nvSpPr>
        <p:spPr>
          <a:xfrm rot="-5400000">
            <a:off x="5908650" y="3708825"/>
            <a:ext cx="601200" cy="227400"/>
          </a:xfrm>
          <a:prstGeom prst="up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Let’s connect!</a:t>
            </a:r>
            <a:endParaRPr/>
          </a:p>
        </p:txBody>
      </p:sp>
      <p:sp>
        <p:nvSpPr>
          <p:cNvPr id="418" name="Google Shape;418;p50"/>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Clr>
                <a:schemeClr val="dk1"/>
              </a:buClr>
              <a:buSzPts val="1100"/>
              <a:buFont typeface="Arial"/>
              <a:buNone/>
            </a:pPr>
            <a:r>
              <a:rPr lang="en-US">
                <a:solidFill>
                  <a:srgbClr val="0000FF"/>
                </a:solidFill>
              </a:rPr>
              <a:t>[</a:t>
            </a:r>
            <a:r>
              <a:rPr b="1" lang="en-US">
                <a:solidFill>
                  <a:srgbClr val="0000FF"/>
                </a:solidFill>
              </a:rPr>
              <a:t>Note</a:t>
            </a:r>
            <a:r>
              <a:rPr lang="en-US">
                <a:solidFill>
                  <a:srgbClr val="0000FF"/>
                </a:solidFill>
              </a:rPr>
              <a:t>: The </a:t>
            </a:r>
            <a:r>
              <a:rPr b="1" lang="en-US">
                <a:solidFill>
                  <a:srgbClr val="0000FF"/>
                </a:solidFill>
                <a:latin typeface="Courier New"/>
                <a:ea typeface="Courier New"/>
                <a:cs typeface="Courier New"/>
                <a:sym typeface="Courier New"/>
              </a:rPr>
              <a:t>username</a:t>
            </a:r>
            <a:r>
              <a:rPr lang="en-US">
                <a:solidFill>
                  <a:srgbClr val="0000FF"/>
                </a:solidFill>
              </a:rPr>
              <a:t> is the training account provided]</a:t>
            </a:r>
            <a:endParaRPr/>
          </a:p>
          <a:p>
            <a:pPr indent="50800" lvl="0" marL="254000" rtl="0" algn="l">
              <a:lnSpc>
                <a:spcPct val="100000"/>
              </a:lnSpc>
              <a:spcBef>
                <a:spcPts val="500"/>
              </a:spcBef>
              <a:spcAft>
                <a:spcPts val="0"/>
              </a:spcAft>
              <a:buSzPts val="2400"/>
              <a:buNone/>
            </a:pPr>
            <a:r>
              <a:t/>
            </a:r>
            <a:endParaRPr>
              <a:solidFill>
                <a:srgbClr val="0000FF"/>
              </a:solidFill>
            </a:endParaRPr>
          </a:p>
          <a:p>
            <a:pPr indent="50800" lvl="0" marL="254000" rtl="0" algn="l">
              <a:lnSpc>
                <a:spcPct val="100000"/>
              </a:lnSpc>
              <a:spcBef>
                <a:spcPts val="500"/>
              </a:spcBef>
              <a:spcAft>
                <a:spcPts val="0"/>
              </a:spcAft>
              <a:buClr>
                <a:schemeClr val="dk1"/>
              </a:buClr>
              <a:buSzPts val="1100"/>
              <a:buFont typeface="Arial"/>
              <a:buNone/>
            </a:pPr>
            <a:r>
              <a:rPr lang="en-US"/>
              <a:t>SSH to this server:</a:t>
            </a:r>
            <a:endParaRPr/>
          </a:p>
          <a:p>
            <a:pPr indent="50800" lvl="0" marL="254000" rtl="0" algn="l">
              <a:lnSpc>
                <a:spcPct val="100000"/>
              </a:lnSpc>
              <a:spcBef>
                <a:spcPts val="500"/>
              </a:spcBef>
              <a:spcAft>
                <a:spcPts val="0"/>
              </a:spcAft>
              <a:buSzPts val="2400"/>
              <a:buNone/>
            </a:pPr>
            <a:r>
              <a:rPr b="1" i="1" lang="en-US" sz="2700">
                <a:latin typeface="Courier New"/>
                <a:ea typeface="Courier New"/>
                <a:cs typeface="Courier New"/>
                <a:sym typeface="Courier New"/>
              </a:rPr>
              <a:t>username</a:t>
            </a:r>
            <a:r>
              <a:rPr b="1" lang="en-US" sz="2700">
                <a:latin typeface="Courier New"/>
                <a:ea typeface="Courier New"/>
                <a:cs typeface="Courier New"/>
                <a:sym typeface="Courier New"/>
              </a:rPr>
              <a:t>@stampede2.tacc.utexas.edu</a:t>
            </a:r>
            <a:endParaRPr b="1" sz="2700">
              <a:latin typeface="Courier New"/>
              <a:ea typeface="Courier New"/>
              <a:cs typeface="Courier New"/>
              <a:sym typeface="Courier New"/>
            </a:endParaRPr>
          </a:p>
        </p:txBody>
      </p:sp>
      <p:sp>
        <p:nvSpPr>
          <p:cNvPr id="419" name="Google Shape;419;p5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we have done so far...</a:t>
            </a:r>
            <a:endParaRPr/>
          </a:p>
        </p:txBody>
      </p:sp>
      <p:sp>
        <p:nvSpPr>
          <p:cNvPr id="426" name="Google Shape;426;p51"/>
          <p:cNvSpPr txBox="1"/>
          <p:nvPr>
            <p:ph idx="1" type="body"/>
          </p:nvPr>
        </p:nvSpPr>
        <p:spPr>
          <a:xfrm>
            <a:off x="285675" y="683825"/>
            <a:ext cx="8229600" cy="36006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t/>
            </a:r>
            <a:endParaRPr/>
          </a:p>
          <a:p>
            <a:pPr indent="-317500" lvl="0" marL="342900" rtl="0" algn="l">
              <a:lnSpc>
                <a:spcPct val="100000"/>
              </a:lnSpc>
              <a:spcBef>
                <a:spcPts val="500"/>
              </a:spcBef>
              <a:spcAft>
                <a:spcPts val="0"/>
              </a:spcAft>
              <a:buSzPts val="2400"/>
              <a:buChar char="•"/>
            </a:pPr>
            <a:r>
              <a:rPr lang="en-US"/>
              <a:t>Introduced to Linux history and the Opensource movement/indoctrination</a:t>
            </a:r>
            <a:endParaRPr/>
          </a:p>
          <a:p>
            <a:pPr indent="-317500" lvl="0" marL="342900" rtl="0" algn="l">
              <a:lnSpc>
                <a:spcPct val="100000"/>
              </a:lnSpc>
              <a:spcBef>
                <a:spcPts val="0"/>
              </a:spcBef>
              <a:spcAft>
                <a:spcPts val="0"/>
              </a:spcAft>
              <a:buSzPts val="2400"/>
              <a:buChar char="•"/>
            </a:pPr>
            <a:r>
              <a:rPr lang="en-US"/>
              <a:t>Used some basic Linux Commands</a:t>
            </a:r>
            <a:endParaRPr/>
          </a:p>
          <a:p>
            <a:pPr indent="-317500" lvl="0" marL="342900" rtl="0" algn="l">
              <a:lnSpc>
                <a:spcPct val="100000"/>
              </a:lnSpc>
              <a:spcBef>
                <a:spcPts val="0"/>
              </a:spcBef>
              <a:spcAft>
                <a:spcPts val="0"/>
              </a:spcAft>
              <a:buSzPts val="2400"/>
              <a:buChar char="•"/>
            </a:pPr>
            <a:r>
              <a:rPr lang="en-US"/>
              <a:t>Connected to </a:t>
            </a:r>
            <a:r>
              <a:rPr b="1" lang="en-US">
                <a:latin typeface="Courier New"/>
                <a:ea typeface="Courier New"/>
                <a:cs typeface="Courier New"/>
                <a:sym typeface="Courier New"/>
              </a:rPr>
              <a:t>stampede2.tacc.utexas.edu</a:t>
            </a:r>
            <a:endParaRPr b="1">
              <a:latin typeface="Courier New"/>
              <a:ea typeface="Courier New"/>
              <a:cs typeface="Courier New"/>
              <a:sym typeface="Courier New"/>
            </a:endParaRPr>
          </a:p>
        </p:txBody>
      </p:sp>
      <p:sp>
        <p:nvSpPr>
          <p:cNvPr id="427" name="Google Shape;427;p5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428" name="Google Shape;428;p51"/>
          <p:cNvPicPr preferRelativeResize="0"/>
          <p:nvPr/>
        </p:nvPicPr>
        <p:blipFill rotWithShape="1">
          <a:blip r:embed="rId3">
            <a:alphaModFix/>
          </a:blip>
          <a:srcRect b="0" l="0" r="0" t="0"/>
          <a:stretch/>
        </p:blipFill>
        <p:spPr>
          <a:xfrm>
            <a:off x="6858000" y="61376"/>
            <a:ext cx="2225398" cy="1071855"/>
          </a:xfrm>
          <a:prstGeom prst="rect">
            <a:avLst/>
          </a:prstGeom>
          <a:noFill/>
          <a:ln>
            <a:noFill/>
          </a:ln>
          <a:effectLst>
            <a:outerShdw blurRad="57150" rotWithShape="0" algn="bl" dir="5400000" dist="19050">
              <a:srgbClr val="666666">
                <a:alpha val="49803"/>
              </a:srgbClr>
            </a:outerShdw>
          </a:effectLst>
        </p:spPr>
      </p:pic>
      <p:sp>
        <p:nvSpPr>
          <p:cNvPr id="429" name="Google Shape;429;p51"/>
          <p:cNvSpPr txBox="1"/>
          <p:nvPr/>
        </p:nvSpPr>
        <p:spPr>
          <a:xfrm>
            <a:off x="457200" y="3367294"/>
            <a:ext cx="8079900" cy="994200"/>
          </a:xfrm>
          <a:prstGeom prst="rect">
            <a:avLst/>
          </a:prstGeom>
          <a:noFill/>
          <a:ln cap="flat" cmpd="sng" w="76200">
            <a:solidFill>
              <a:srgbClr val="FF0000"/>
            </a:solidFill>
            <a:prstDash val="solid"/>
            <a:round/>
            <a:headEnd len="sm" w="sm" type="none"/>
            <a:tailEnd len="sm" w="sm" type="none"/>
          </a:ln>
          <a:effectLst>
            <a:outerShdw blurRad="57150" rotWithShape="0" algn="bl" dir="5400000" dist="19050">
              <a:srgbClr val="999999">
                <a:alpha val="49803"/>
              </a:srgbClr>
            </a:outerShdw>
          </a:effectLst>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NOTE: MAKE SURE YOU ARE LOGGED INTO stampede2.tacc.utexas.edu</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52"/>
          <p:cNvSpPr txBox="1"/>
          <p:nvPr>
            <p:ph type="title"/>
          </p:nvPr>
        </p:nvSpPr>
        <p:spPr>
          <a:xfrm>
            <a:off x="457200" y="205975"/>
            <a:ext cx="8229600" cy="9642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Section 2: Linux Commands Continued, Editing Text From the Command Line, Bash Scripting</a:t>
            </a:r>
            <a:endParaRPr/>
          </a:p>
        </p:txBody>
      </p:sp>
      <p:grpSp>
        <p:nvGrpSpPr>
          <p:cNvPr id="435" name="Google Shape;435;p52"/>
          <p:cNvGrpSpPr/>
          <p:nvPr/>
        </p:nvGrpSpPr>
        <p:grpSpPr>
          <a:xfrm>
            <a:off x="102975" y="1354400"/>
            <a:ext cx="8783899" cy="2860650"/>
            <a:chOff x="180050" y="608100"/>
            <a:chExt cx="8783899" cy="2860650"/>
          </a:xfrm>
        </p:grpSpPr>
        <p:pic>
          <p:nvPicPr>
            <p:cNvPr id="436" name="Google Shape;436;p52"/>
            <p:cNvPicPr preferRelativeResize="0"/>
            <p:nvPr/>
          </p:nvPicPr>
          <p:blipFill rotWithShape="1">
            <a:blip r:embed="rId3">
              <a:alphaModFix/>
            </a:blip>
            <a:srcRect b="31370" l="0" r="0" t="0"/>
            <a:stretch/>
          </p:blipFill>
          <p:spPr>
            <a:xfrm>
              <a:off x="180050" y="608100"/>
              <a:ext cx="8783899" cy="2860650"/>
            </a:xfrm>
            <a:prstGeom prst="rect">
              <a:avLst/>
            </a:prstGeom>
            <a:noFill/>
            <a:ln>
              <a:noFill/>
            </a:ln>
          </p:spPr>
        </p:pic>
        <p:pic>
          <p:nvPicPr>
            <p:cNvPr id="437" name="Google Shape;437;p52"/>
            <p:cNvPicPr preferRelativeResize="0"/>
            <p:nvPr/>
          </p:nvPicPr>
          <p:blipFill rotWithShape="1">
            <a:blip r:embed="rId4">
              <a:alphaModFix/>
            </a:blip>
            <a:srcRect b="0" l="0" r="0" t="0"/>
            <a:stretch/>
          </p:blipFill>
          <p:spPr>
            <a:xfrm>
              <a:off x="639200" y="1117024"/>
              <a:ext cx="7878275" cy="2351725"/>
            </a:xfrm>
            <a:prstGeom prst="rect">
              <a:avLst/>
            </a:prstGeom>
            <a:noFill/>
            <a:ln>
              <a:noFill/>
            </a:ln>
            <a:effectLst>
              <a:outerShdw blurRad="57150" rotWithShape="0" algn="bl" dir="5400000" dist="19050">
                <a:srgbClr val="000000">
                  <a:alpha val="49803"/>
                </a:srgbClr>
              </a:outerShdw>
            </a:effectLst>
          </p:spPr>
        </p:pic>
      </p:grpSp>
      <p:sp>
        <p:nvSpPr>
          <p:cNvPr id="438" name="Google Shape;438;p5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Overview</a:t>
            </a:r>
            <a:endParaRPr/>
          </a:p>
        </p:txBody>
      </p:sp>
      <p:sp>
        <p:nvSpPr>
          <p:cNvPr id="445" name="Google Shape;445;p53"/>
          <p:cNvSpPr txBox="1"/>
          <p:nvPr>
            <p:ph idx="1" type="body"/>
          </p:nvPr>
        </p:nvSpPr>
        <p:spPr>
          <a:xfrm>
            <a:off x="191135" y="733209"/>
            <a:ext cx="78867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t/>
            </a:r>
            <a:endParaRPr b="1" sz="1400"/>
          </a:p>
          <a:p>
            <a:pPr indent="-317500" lvl="0" marL="342900" rtl="0" algn="l">
              <a:lnSpc>
                <a:spcPct val="100000"/>
              </a:lnSpc>
              <a:spcBef>
                <a:spcPts val="500"/>
              </a:spcBef>
              <a:spcAft>
                <a:spcPts val="0"/>
              </a:spcAft>
              <a:buSzPts val="2400"/>
              <a:buChar char="•"/>
            </a:pPr>
            <a:r>
              <a:rPr lang="en-US"/>
              <a:t>Further practice of Linux commands</a:t>
            </a:r>
            <a:endParaRPr/>
          </a:p>
          <a:p>
            <a:pPr indent="-317500" lvl="0" marL="342900" rtl="0" algn="l">
              <a:lnSpc>
                <a:spcPct val="100000"/>
              </a:lnSpc>
              <a:spcBef>
                <a:spcPts val="0"/>
              </a:spcBef>
              <a:spcAft>
                <a:spcPts val="0"/>
              </a:spcAft>
              <a:buSzPts val="2400"/>
              <a:buChar char="•"/>
            </a:pPr>
            <a:r>
              <a:rPr lang="en-US"/>
              <a:t>Learning to gather Linux system information</a:t>
            </a:r>
            <a:endParaRPr/>
          </a:p>
          <a:p>
            <a:pPr indent="-317500" lvl="0" marL="342900" rtl="0" algn="l">
              <a:lnSpc>
                <a:spcPct val="100000"/>
              </a:lnSpc>
              <a:spcBef>
                <a:spcPts val="0"/>
              </a:spcBef>
              <a:spcAft>
                <a:spcPts val="0"/>
              </a:spcAft>
              <a:buSzPts val="2400"/>
              <a:buChar char="•"/>
            </a:pPr>
            <a:r>
              <a:rPr lang="en-US"/>
              <a:t>Filesystem navigation</a:t>
            </a:r>
            <a:endParaRPr/>
          </a:p>
          <a:p>
            <a:pPr indent="-317500" lvl="0" marL="342900" rtl="0" algn="l">
              <a:lnSpc>
                <a:spcPct val="100000"/>
              </a:lnSpc>
              <a:spcBef>
                <a:spcPts val="0"/>
              </a:spcBef>
              <a:spcAft>
                <a:spcPts val="0"/>
              </a:spcAft>
              <a:buSzPts val="2400"/>
              <a:buChar char="•"/>
            </a:pPr>
            <a:r>
              <a:rPr lang="en-US"/>
              <a:t>File manipulation</a:t>
            </a:r>
            <a:endParaRPr/>
          </a:p>
          <a:p>
            <a:pPr indent="-298450" lvl="1" marL="685800" rtl="0" algn="l">
              <a:lnSpc>
                <a:spcPct val="100000"/>
              </a:lnSpc>
              <a:spcBef>
                <a:spcPts val="0"/>
              </a:spcBef>
              <a:spcAft>
                <a:spcPts val="0"/>
              </a:spcAft>
              <a:buSzPts val="2100"/>
              <a:buChar char="–"/>
            </a:pPr>
            <a:r>
              <a:rPr b="1" i="1" lang="en-US"/>
              <a:t>Text Editors</a:t>
            </a:r>
            <a:endParaRPr b="1" i="1"/>
          </a:p>
        </p:txBody>
      </p:sp>
      <p:sp>
        <p:nvSpPr>
          <p:cNvPr id="446" name="Google Shape;446;p5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447" name="Google Shape;447;p53"/>
          <p:cNvPicPr preferRelativeResize="0"/>
          <p:nvPr/>
        </p:nvPicPr>
        <p:blipFill rotWithShape="1">
          <a:blip r:embed="rId3">
            <a:alphaModFix/>
          </a:blip>
          <a:srcRect b="0" l="0" r="0" t="0"/>
          <a:stretch/>
        </p:blipFill>
        <p:spPr>
          <a:xfrm>
            <a:off x="6243750" y="59923"/>
            <a:ext cx="2685975" cy="1607275"/>
          </a:xfrm>
          <a:prstGeom prst="rect">
            <a:avLst/>
          </a:prstGeom>
          <a:noFill/>
          <a:ln>
            <a:noFill/>
          </a:ln>
          <a:effectLst>
            <a:outerShdw blurRad="57150" rotWithShape="0" algn="bl" dir="5400000" dist="19050">
              <a:srgbClr val="000000">
                <a:alpha val="49803"/>
              </a:srgbClr>
            </a:outerShdw>
          </a:effectLst>
        </p:spPr>
      </p:pic>
      <p:sp>
        <p:nvSpPr>
          <p:cNvPr id="448" name="Google Shape;448;p53"/>
          <p:cNvSpPr txBox="1"/>
          <p:nvPr/>
        </p:nvSpPr>
        <p:spPr>
          <a:xfrm>
            <a:off x="457200" y="3367294"/>
            <a:ext cx="8079900" cy="994200"/>
          </a:xfrm>
          <a:prstGeom prst="rect">
            <a:avLst/>
          </a:prstGeom>
          <a:noFill/>
          <a:ln cap="flat" cmpd="sng" w="76200">
            <a:solidFill>
              <a:srgbClr val="FF0000"/>
            </a:solidFill>
            <a:prstDash val="solid"/>
            <a:round/>
            <a:headEnd len="sm" w="sm" type="none"/>
            <a:tailEnd len="sm" w="sm" type="none"/>
          </a:ln>
          <a:effectLst>
            <a:outerShdw blurRad="57150" rotWithShape="0" algn="bl" dir="5400000" dist="19050">
              <a:srgbClr val="999999">
                <a:alpha val="49803"/>
              </a:srgbClr>
            </a:outerShdw>
          </a:effectLst>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NOTE: MAKE SURE YOU ARE LOGGED INTO stampede2.tacc.utexas.edu</a:t>
            </a:r>
            <a:endParaRPr b="0" i="0" sz="27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Let us run all the commands that you have learnt so far</a:t>
            </a:r>
            <a:endParaRPr/>
          </a:p>
        </p:txBody>
      </p:sp>
      <p:sp>
        <p:nvSpPr>
          <p:cNvPr id="454" name="Google Shape;454;p54"/>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lang="en-US"/>
              <a:t>Repeat Exercise 1</a:t>
            </a:r>
            <a:endParaRPr/>
          </a:p>
          <a:p>
            <a:pPr indent="0" lvl="0" marL="76200" rtl="0" algn="l">
              <a:lnSpc>
                <a:spcPct val="100000"/>
              </a:lnSpc>
              <a:spcBef>
                <a:spcPts val="500"/>
              </a:spcBef>
              <a:spcAft>
                <a:spcPts val="0"/>
              </a:spcAft>
              <a:buSzPts val="2400"/>
              <a:buNone/>
            </a:pPr>
            <a:r>
              <a:t/>
            </a:r>
            <a:endParaRPr/>
          </a:p>
          <a:p>
            <a:pPr indent="-381000" lvl="0" marL="457200" marR="0" rtl="0" algn="l">
              <a:lnSpc>
                <a:spcPct val="100000"/>
              </a:lnSpc>
              <a:spcBef>
                <a:spcPts val="500"/>
              </a:spcBef>
              <a:spcAft>
                <a:spcPts val="0"/>
              </a:spcAft>
              <a:buClr>
                <a:srgbClr val="254061"/>
              </a:buClr>
              <a:buSzPts val="2400"/>
              <a:buFont typeface="Arial"/>
              <a:buChar char="•"/>
            </a:pPr>
            <a:r>
              <a:rPr lang="en-US"/>
              <a:t>Try the following commands:</a:t>
            </a:r>
            <a:endParaRPr/>
          </a:p>
          <a:p>
            <a:pPr indent="0" lvl="1" marL="76200" rtl="0" algn="l">
              <a:lnSpc>
                <a:spcPct val="100000"/>
              </a:lnSpc>
              <a:spcBef>
                <a:spcPts val="500"/>
              </a:spcBef>
              <a:spcAft>
                <a:spcPts val="0"/>
              </a:spcAft>
              <a:buClr>
                <a:srgbClr val="254061"/>
              </a:buClr>
              <a:buSzPts val="2400"/>
              <a:buNone/>
            </a:pPr>
            <a:r>
              <a:rPr lang="en-US" sz="1800">
                <a:solidFill>
                  <a:srgbClr val="000000"/>
                </a:solidFill>
                <a:latin typeface="Courier New"/>
                <a:ea typeface="Courier New"/>
                <a:cs typeface="Courier New"/>
                <a:sym typeface="Courier New"/>
              </a:rPr>
              <a:t>	$ ls –</a:t>
            </a:r>
            <a:r>
              <a:rPr b="1" lang="en-US" sz="1800">
                <a:solidFill>
                  <a:srgbClr val="FF0000"/>
                </a:solidFill>
                <a:latin typeface="Courier New"/>
                <a:ea typeface="Courier New"/>
                <a:cs typeface="Courier New"/>
                <a:sym typeface="Courier New"/>
              </a:rPr>
              <a:t>l</a:t>
            </a:r>
            <a:r>
              <a:rPr lang="en-US" sz="1800">
                <a:solidFill>
                  <a:srgbClr val="000000"/>
                </a:solidFill>
                <a:latin typeface="Courier New"/>
                <a:ea typeface="Courier New"/>
                <a:cs typeface="Courier New"/>
                <a:sym typeface="Courier New"/>
              </a:rPr>
              <a:t>tr</a:t>
            </a:r>
            <a:endParaRPr sz="1800">
              <a:solidFill>
                <a:srgbClr val="000000"/>
              </a:solidFill>
              <a:latin typeface="Courier New"/>
              <a:ea typeface="Courier New"/>
              <a:cs typeface="Courier New"/>
              <a:sym typeface="Courier New"/>
            </a:endParaRPr>
          </a:p>
          <a:p>
            <a:pPr indent="0" lvl="1" marL="76200" rtl="0" algn="l">
              <a:lnSpc>
                <a:spcPct val="100000"/>
              </a:lnSpc>
              <a:spcBef>
                <a:spcPts val="500"/>
              </a:spcBef>
              <a:spcAft>
                <a:spcPts val="0"/>
              </a:spcAft>
              <a:buClr>
                <a:srgbClr val="254061"/>
              </a:buClr>
              <a:buSzPts val="2400"/>
              <a:buNone/>
            </a:pPr>
            <a:r>
              <a:rPr lang="en-US" sz="1800">
                <a:solidFill>
                  <a:srgbClr val="000000"/>
                </a:solidFill>
                <a:latin typeface="Courier New"/>
                <a:ea typeface="Courier New"/>
                <a:cs typeface="Courier New"/>
                <a:sym typeface="Courier New"/>
              </a:rPr>
              <a:t>	$ ls –</a:t>
            </a:r>
            <a:r>
              <a:rPr b="1" lang="en-US" sz="1800">
                <a:solidFill>
                  <a:srgbClr val="FF0000"/>
                </a:solidFill>
                <a:latin typeface="Courier New"/>
                <a:ea typeface="Courier New"/>
                <a:cs typeface="Courier New"/>
                <a:sym typeface="Courier New"/>
              </a:rPr>
              <a:t>l</a:t>
            </a:r>
            <a:r>
              <a:rPr lang="en-US" sz="1800">
                <a:solidFill>
                  <a:srgbClr val="000000"/>
                </a:solidFill>
                <a:latin typeface="Courier New"/>
                <a:ea typeface="Courier New"/>
                <a:cs typeface="Courier New"/>
                <a:sym typeface="Courier New"/>
              </a:rPr>
              <a:t>tra</a:t>
            </a:r>
            <a:endParaRPr sz="1800">
              <a:solidFill>
                <a:srgbClr val="000000"/>
              </a:solidFill>
              <a:latin typeface="Courier New"/>
              <a:ea typeface="Courier New"/>
              <a:cs typeface="Courier New"/>
              <a:sym typeface="Courier New"/>
            </a:endParaRPr>
          </a:p>
          <a:p>
            <a:pPr indent="0" lvl="1" marL="76200" rtl="0" algn="l">
              <a:lnSpc>
                <a:spcPct val="100000"/>
              </a:lnSpc>
              <a:spcBef>
                <a:spcPts val="500"/>
              </a:spcBef>
              <a:spcAft>
                <a:spcPts val="0"/>
              </a:spcAft>
              <a:buClr>
                <a:srgbClr val="254061"/>
              </a:buClr>
              <a:buSzPts val="2400"/>
              <a:buNone/>
            </a:pPr>
            <a:r>
              <a:t/>
            </a:r>
            <a:endParaRPr sz="1800">
              <a:solidFill>
                <a:srgbClr val="000000"/>
              </a:solidFill>
              <a:latin typeface="Courier New"/>
              <a:ea typeface="Courier New"/>
              <a:cs typeface="Courier New"/>
              <a:sym typeface="Courier New"/>
            </a:endParaRPr>
          </a:p>
          <a:p>
            <a:pPr indent="0" lvl="0" marL="76200" rtl="0" algn="l">
              <a:lnSpc>
                <a:spcPct val="100000"/>
              </a:lnSpc>
              <a:spcBef>
                <a:spcPts val="500"/>
              </a:spcBef>
              <a:spcAft>
                <a:spcPts val="0"/>
              </a:spcAft>
              <a:buSzPts val="2400"/>
              <a:buNone/>
            </a:pPr>
            <a:r>
              <a:rPr lang="en-US"/>
              <a:t>You will notice a hidden directory named </a:t>
            </a:r>
            <a:r>
              <a:rPr lang="en-US">
                <a:latin typeface="Courier New"/>
                <a:ea typeface="Courier New"/>
                <a:cs typeface="Courier New"/>
                <a:sym typeface="Courier New"/>
              </a:rPr>
              <a:t>.ssh</a:t>
            </a:r>
            <a:endParaRPr>
              <a:latin typeface="Courier New"/>
              <a:ea typeface="Courier New"/>
              <a:cs typeface="Courier New"/>
              <a:sym typeface="Courier New"/>
            </a:endParaRPr>
          </a:p>
        </p:txBody>
      </p:sp>
      <p:sp>
        <p:nvSpPr>
          <p:cNvPr id="455" name="Google Shape;455;p5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5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Some Observations and Generalizations</a:t>
            </a:r>
            <a:endParaRPr/>
          </a:p>
        </p:txBody>
      </p:sp>
      <p:sp>
        <p:nvSpPr>
          <p:cNvPr id="461" name="Google Shape;461;p55"/>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228600" lvl="0" marL="457200" marR="0" rtl="0" algn="l">
              <a:lnSpc>
                <a:spcPct val="100000"/>
              </a:lnSpc>
              <a:spcBef>
                <a:spcPts val="500"/>
              </a:spcBef>
              <a:spcAft>
                <a:spcPts val="0"/>
              </a:spcAft>
              <a:buClr>
                <a:srgbClr val="254061"/>
              </a:buClr>
              <a:buSzPts val="2400"/>
              <a:buFont typeface="Arial"/>
              <a:buNone/>
            </a:pPr>
            <a:r>
              <a:t/>
            </a:r>
            <a:endParaRPr/>
          </a:p>
        </p:txBody>
      </p:sp>
      <p:sp>
        <p:nvSpPr>
          <p:cNvPr id="462" name="Google Shape;462;p5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6"/>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rgbClr val="000000"/>
              </a:buClr>
              <a:buSzPts val="800"/>
              <a:buFont typeface="Arial"/>
              <a:buNone/>
            </a:pPr>
            <a:r>
              <a:rPr lang="en-US"/>
              <a:t>General Linux Command Line Syntax</a:t>
            </a:r>
            <a:endParaRPr/>
          </a:p>
        </p:txBody>
      </p:sp>
      <p:sp>
        <p:nvSpPr>
          <p:cNvPr id="469" name="Google Shape;469;p56"/>
          <p:cNvSpPr txBox="1"/>
          <p:nvPr>
            <p:ph idx="1" type="body"/>
          </p:nvPr>
        </p:nvSpPr>
        <p:spPr>
          <a:xfrm>
            <a:off x="363638" y="759619"/>
            <a:ext cx="8151600" cy="3263400"/>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Char char="•"/>
            </a:pPr>
            <a:r>
              <a:rPr lang="en-US"/>
              <a:t>The command line (and Linux in general) is case sensitive</a:t>
            </a:r>
            <a:endParaRPr/>
          </a:p>
          <a:p>
            <a:pPr indent="50800" lvl="0" marL="254000" rtl="0" algn="l">
              <a:lnSpc>
                <a:spcPct val="100000"/>
              </a:lnSpc>
              <a:spcBef>
                <a:spcPts val="500"/>
              </a:spcBef>
              <a:spcAft>
                <a:spcPts val="0"/>
              </a:spcAft>
              <a:buSzPts val="2400"/>
              <a:buNone/>
            </a:pPr>
            <a:r>
              <a:t/>
            </a:r>
            <a:endParaRPr/>
          </a:p>
        </p:txBody>
      </p:sp>
      <p:sp>
        <p:nvSpPr>
          <p:cNvPr id="470" name="Google Shape;470;p5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471" name="Google Shape;471;p56"/>
          <p:cNvSpPr txBox="1"/>
          <p:nvPr/>
        </p:nvSpPr>
        <p:spPr>
          <a:xfrm>
            <a:off x="526763" y="1412213"/>
            <a:ext cx="3426600" cy="21999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Example: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The “</a:t>
            </a:r>
            <a:r>
              <a:rPr b="1" i="0" lang="en-US" sz="1800" u="none" cap="none" strike="noStrike">
                <a:solidFill>
                  <a:srgbClr val="000000"/>
                </a:solidFill>
                <a:latin typeface="Courier New"/>
                <a:ea typeface="Courier New"/>
                <a:cs typeface="Courier New"/>
                <a:sym typeface="Courier New"/>
              </a:rPr>
              <a:t>man</a:t>
            </a:r>
            <a:r>
              <a:rPr b="0" i="0" lang="en-US" sz="1800" u="none" cap="none" strike="noStrike">
                <a:solidFill>
                  <a:srgbClr val="000000"/>
                </a:solidFill>
                <a:latin typeface="Arial"/>
                <a:ea typeface="Arial"/>
                <a:cs typeface="Arial"/>
                <a:sym typeface="Arial"/>
              </a:rPr>
              <a:t>” command</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ourier New"/>
                <a:ea typeface="Courier New"/>
                <a:cs typeface="Courier New"/>
                <a:sym typeface="Courier New"/>
              </a:rPr>
              <a:t>man </a:t>
            </a:r>
            <a:r>
              <a:rPr b="1" i="0" lang="en-US" sz="1800" u="none" cap="none" strike="noStrike">
                <a:solidFill>
                  <a:srgbClr val="FF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Man </a:t>
            </a:r>
            <a:r>
              <a:rPr b="1" i="0" lang="en-US" sz="1800" u="none" cap="none" strike="noStrike">
                <a:solidFill>
                  <a:srgbClr val="FF0000"/>
                </a:solidFill>
                <a:latin typeface="Courier New"/>
                <a:ea typeface="Courier New"/>
                <a:cs typeface="Courier New"/>
                <a:sym typeface="Courier New"/>
              </a:rPr>
              <a:t>≠ </a:t>
            </a:r>
            <a:r>
              <a:rPr b="1" i="0" lang="en-US" sz="1800" u="none" cap="none" strike="noStrike">
                <a:solidFill>
                  <a:schemeClr val="dk1"/>
                </a:solidFill>
                <a:latin typeface="Courier New"/>
                <a:ea typeface="Courier New"/>
                <a:cs typeface="Courier New"/>
                <a:sym typeface="Courier New"/>
              </a:rPr>
              <a:t>MAN </a:t>
            </a:r>
            <a:r>
              <a:rPr b="1" i="0" lang="en-US" sz="1800" u="none" cap="none" strike="noStrike">
                <a:solidFill>
                  <a:srgbClr val="FF0000"/>
                </a:solidFill>
                <a:latin typeface="Courier New"/>
                <a:ea typeface="Courier New"/>
                <a:cs typeface="Courier New"/>
                <a:sym typeface="Courier New"/>
              </a:rPr>
              <a:t>≠</a:t>
            </a:r>
            <a:r>
              <a:rPr b="1" i="0" lang="en-US" sz="1800" u="none" cap="none" strike="noStrike">
                <a:solidFill>
                  <a:schemeClr val="dk1"/>
                </a:solidFill>
                <a:latin typeface="Courier New"/>
                <a:ea typeface="Courier New"/>
                <a:cs typeface="Courier New"/>
                <a:sym typeface="Courier New"/>
              </a:rPr>
              <a:t> MaN</a:t>
            </a:r>
            <a:endParaRPr b="1" i="0" sz="1800" u="none" cap="none" strike="noStrike">
              <a:solidFill>
                <a:srgbClr val="000000"/>
              </a:solidFill>
              <a:latin typeface="Courier New"/>
              <a:ea typeface="Courier New"/>
              <a:cs typeface="Courier New"/>
              <a:sym typeface="Courier New"/>
            </a:endParaRPr>
          </a:p>
        </p:txBody>
      </p:sp>
      <p:pic>
        <p:nvPicPr>
          <p:cNvPr id="472" name="Google Shape;472;p56"/>
          <p:cNvPicPr preferRelativeResize="0"/>
          <p:nvPr/>
        </p:nvPicPr>
        <p:blipFill rotWithShape="1">
          <a:blip r:embed="rId3">
            <a:alphaModFix/>
          </a:blip>
          <a:srcRect b="0" l="0" r="0" t="0"/>
          <a:stretch/>
        </p:blipFill>
        <p:spPr>
          <a:xfrm>
            <a:off x="4260319" y="1443782"/>
            <a:ext cx="4654930" cy="2136689"/>
          </a:xfrm>
          <a:prstGeom prst="rect">
            <a:avLst/>
          </a:prstGeom>
          <a:noFill/>
          <a:ln>
            <a:noFill/>
          </a:ln>
        </p:spPr>
      </p:pic>
      <p:sp>
        <p:nvSpPr>
          <p:cNvPr id="473" name="Google Shape;473;p56"/>
          <p:cNvSpPr/>
          <p:nvPr/>
        </p:nvSpPr>
        <p:spPr>
          <a:xfrm>
            <a:off x="6639750" y="1630669"/>
            <a:ext cx="1113000" cy="2739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6"/>
          <p:cNvSpPr txBox="1"/>
          <p:nvPr/>
        </p:nvSpPr>
        <p:spPr>
          <a:xfrm>
            <a:off x="7752825" y="1412213"/>
            <a:ext cx="634800" cy="609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rgbClr val="000000"/>
                </a:solidFill>
                <a:latin typeface="Arial"/>
                <a:ea typeface="Arial"/>
                <a:cs typeface="Arial"/>
                <a:sym typeface="Arial"/>
              </a:rPr>
              <a:t>👍</a:t>
            </a:r>
            <a:endParaRPr b="0" i="0" sz="4500" u="none" cap="none" strike="noStrike">
              <a:solidFill>
                <a:srgbClr val="000000"/>
              </a:solidFill>
              <a:latin typeface="Arial"/>
              <a:ea typeface="Arial"/>
              <a:cs typeface="Arial"/>
              <a:sym typeface="Arial"/>
            </a:endParaRPr>
          </a:p>
        </p:txBody>
      </p:sp>
      <p:sp>
        <p:nvSpPr>
          <p:cNvPr id="475" name="Google Shape;475;p56"/>
          <p:cNvSpPr/>
          <p:nvPr/>
        </p:nvSpPr>
        <p:spPr>
          <a:xfrm>
            <a:off x="7205850" y="2225550"/>
            <a:ext cx="441600" cy="1161000"/>
          </a:xfrm>
          <a:prstGeom prst="rightBrace">
            <a:avLst>
              <a:gd fmla="val 8333" name="adj1"/>
              <a:gd fmla="val 50000" name="adj2"/>
            </a:avLst>
          </a:prstGeom>
          <a:noFill/>
          <a:ln cap="flat" cmpd="sng" w="381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6"/>
          <p:cNvSpPr txBox="1"/>
          <p:nvPr/>
        </p:nvSpPr>
        <p:spPr>
          <a:xfrm>
            <a:off x="7647300" y="2645438"/>
            <a:ext cx="710100" cy="609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4500"/>
              <a:buFont typeface="Arial"/>
              <a:buNone/>
            </a:pPr>
            <a:r>
              <a:rPr b="0" i="0" lang="en-US" sz="4500" u="none" cap="none" strike="noStrike">
                <a:solidFill>
                  <a:srgbClr val="000000"/>
                </a:solidFill>
                <a:latin typeface="Arial"/>
                <a:ea typeface="Arial"/>
                <a:cs typeface="Arial"/>
                <a:sym typeface="Arial"/>
              </a:rPr>
              <a:t>👎</a:t>
            </a:r>
            <a:endParaRPr b="0" i="0" sz="45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Chef’s Menu</a:t>
            </a:r>
            <a:endParaRPr/>
          </a:p>
        </p:txBody>
      </p:sp>
      <p:sp>
        <p:nvSpPr>
          <p:cNvPr id="82" name="Google Shape;82;p12"/>
          <p:cNvSpPr txBox="1"/>
          <p:nvPr>
            <p:ph idx="1" type="body"/>
          </p:nvPr>
        </p:nvSpPr>
        <p:spPr>
          <a:xfrm>
            <a:off x="457200" y="7714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Char char="•"/>
            </a:pPr>
            <a:r>
              <a:rPr b="1" lang="en-US"/>
              <a:t>Section 1:</a:t>
            </a:r>
            <a:r>
              <a:rPr lang="en-US"/>
              <a:t> Linux Primer, Basic Commands, and Connecting to the Stampede2 supercomputer at TACC</a:t>
            </a:r>
            <a:br>
              <a:rPr lang="en-US"/>
            </a:br>
            <a:endParaRPr/>
          </a:p>
          <a:p>
            <a:pPr indent="-381000" lvl="0" marL="457200" rtl="0" algn="l">
              <a:lnSpc>
                <a:spcPct val="100000"/>
              </a:lnSpc>
              <a:spcBef>
                <a:spcPts val="0"/>
              </a:spcBef>
              <a:spcAft>
                <a:spcPts val="0"/>
              </a:spcAft>
              <a:buSzPts val="2400"/>
              <a:buChar char="•"/>
            </a:pPr>
            <a:r>
              <a:rPr b="1" lang="en-US"/>
              <a:t>Section 2:</a:t>
            </a:r>
            <a:r>
              <a:rPr lang="en-US"/>
              <a:t> Linux Commands Continued, SSH, Editing Text From the Command Line, Bash Scripting</a:t>
            </a:r>
            <a:endParaRPr/>
          </a:p>
          <a:p>
            <a:pPr indent="-228600" lvl="0" marL="457200" rtl="0" algn="l">
              <a:lnSpc>
                <a:spcPct val="100000"/>
              </a:lnSpc>
              <a:spcBef>
                <a:spcPts val="0"/>
              </a:spcBef>
              <a:spcAft>
                <a:spcPts val="0"/>
              </a:spcAft>
              <a:buSzPts val="2400"/>
              <a:buNone/>
            </a:pPr>
            <a:r>
              <a:t/>
            </a:r>
            <a:endParaRPr b="1"/>
          </a:p>
          <a:p>
            <a:pPr indent="-381000" lvl="0" marL="457200" rtl="0" algn="l">
              <a:lnSpc>
                <a:spcPct val="100000"/>
              </a:lnSpc>
              <a:spcBef>
                <a:spcPts val="0"/>
              </a:spcBef>
              <a:spcAft>
                <a:spcPts val="0"/>
              </a:spcAft>
              <a:buSzPts val="2400"/>
              <a:buChar char="•"/>
            </a:pPr>
            <a:r>
              <a:rPr b="1" lang="en-US"/>
              <a:t>Section 3:</a:t>
            </a:r>
            <a:r>
              <a:rPr lang="en-US"/>
              <a:t> Using XSEDE Resources, Job Submissions, GSISSH, and Globus</a:t>
            </a:r>
            <a:endParaRPr/>
          </a:p>
        </p:txBody>
      </p:sp>
      <p:sp>
        <p:nvSpPr>
          <p:cNvPr id="83" name="Google Shape;83;p1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Clr>
                <a:schemeClr val="dk1"/>
              </a:buClr>
              <a:buSzPts val="800"/>
              <a:buFont typeface="Arial"/>
              <a:buNone/>
            </a:pPr>
            <a:r>
              <a:rPr lang="en-US"/>
              <a:t>General Linux Command Line Syntax</a:t>
            </a:r>
            <a:endParaRPr/>
          </a:p>
        </p:txBody>
      </p:sp>
      <p:sp>
        <p:nvSpPr>
          <p:cNvPr id="483" name="Google Shape;483;p57"/>
          <p:cNvSpPr txBox="1"/>
          <p:nvPr>
            <p:ph idx="1" type="body"/>
          </p:nvPr>
        </p:nvSpPr>
        <p:spPr>
          <a:xfrm>
            <a:off x="457200" y="552450"/>
            <a:ext cx="8229600" cy="3600600"/>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Char char="•"/>
            </a:pPr>
            <a:r>
              <a:rPr lang="en-US"/>
              <a:t>A Linux command generally has the following syntax…</a:t>
            </a:r>
            <a:endParaRPr/>
          </a:p>
          <a:p>
            <a:pPr indent="50800" lvl="0" marL="254000" rtl="0" algn="ctr">
              <a:lnSpc>
                <a:spcPct val="100000"/>
              </a:lnSpc>
              <a:spcBef>
                <a:spcPts val="500"/>
              </a:spcBef>
              <a:spcAft>
                <a:spcPts val="0"/>
              </a:spcAft>
              <a:buSzPts val="2400"/>
              <a:buNone/>
            </a:pPr>
            <a:r>
              <a:rPr b="1" lang="en-US">
                <a:latin typeface="Courier New"/>
                <a:ea typeface="Courier New"/>
                <a:cs typeface="Courier New"/>
                <a:sym typeface="Courier New"/>
              </a:rPr>
              <a:t>command </a:t>
            </a:r>
            <a:r>
              <a:rPr b="1" i="1" lang="en-US">
                <a:latin typeface="Courier New"/>
                <a:ea typeface="Courier New"/>
                <a:cs typeface="Courier New"/>
                <a:sym typeface="Courier New"/>
              </a:rPr>
              <a:t>-options</a:t>
            </a:r>
            <a:r>
              <a:rPr b="1" lang="en-US">
                <a:latin typeface="Courier New"/>
                <a:ea typeface="Courier New"/>
                <a:cs typeface="Courier New"/>
                <a:sym typeface="Courier New"/>
              </a:rPr>
              <a:t> file1 file2 …</a:t>
            </a:r>
            <a:endParaRPr b="1">
              <a:latin typeface="Courier New"/>
              <a:ea typeface="Courier New"/>
              <a:cs typeface="Courier New"/>
              <a:sym typeface="Courier New"/>
            </a:endParaRPr>
          </a:p>
          <a:p>
            <a:pPr indent="50800" lvl="0" marL="254000" rtl="0" algn="l">
              <a:lnSpc>
                <a:spcPct val="100000"/>
              </a:lnSpc>
              <a:spcBef>
                <a:spcPts val="500"/>
              </a:spcBef>
              <a:spcAft>
                <a:spcPts val="0"/>
              </a:spcAft>
              <a:buSzPts val="2400"/>
              <a:buNone/>
            </a:pPr>
            <a:r>
              <a:rPr lang="en-US"/>
              <a:t>Example of how to use the </a:t>
            </a:r>
            <a:r>
              <a:rPr b="1" lang="en-US">
                <a:latin typeface="Courier New"/>
                <a:ea typeface="Courier New"/>
                <a:cs typeface="Courier New"/>
                <a:sym typeface="Courier New"/>
              </a:rPr>
              <a:t>man</a:t>
            </a:r>
            <a:r>
              <a:rPr lang="en-US"/>
              <a:t> command to see what the </a:t>
            </a:r>
            <a:r>
              <a:rPr b="1" lang="en-US">
                <a:latin typeface="Courier New"/>
                <a:ea typeface="Courier New"/>
                <a:cs typeface="Courier New"/>
                <a:sym typeface="Courier New"/>
              </a:rPr>
              <a:t>ls</a:t>
            </a:r>
            <a:r>
              <a:rPr lang="en-US"/>
              <a:t> command does:</a:t>
            </a:r>
            <a:endParaRPr/>
          </a:p>
          <a:p>
            <a:pPr indent="50800" lvl="0" marL="254000" rtl="0" algn="l">
              <a:lnSpc>
                <a:spcPct val="100000"/>
              </a:lnSpc>
              <a:spcBef>
                <a:spcPts val="500"/>
              </a:spcBef>
              <a:spcAft>
                <a:spcPts val="0"/>
              </a:spcAft>
              <a:buSzPts val="2400"/>
              <a:buNone/>
            </a:pPr>
            <a:r>
              <a:rPr lang="en-US" u="sng"/>
              <a:t>Syntax:</a:t>
            </a:r>
            <a:r>
              <a:rPr lang="en-US"/>
              <a:t> </a:t>
            </a:r>
            <a:endParaRPr/>
          </a:p>
          <a:p>
            <a:pPr indent="50800" lvl="0" marL="254000" rtl="0" algn="l">
              <a:lnSpc>
                <a:spcPct val="100000"/>
              </a:lnSpc>
              <a:spcBef>
                <a:spcPts val="500"/>
              </a:spcBef>
              <a:spcAft>
                <a:spcPts val="0"/>
              </a:spcAft>
              <a:buSzPts val="2400"/>
              <a:buNone/>
            </a:pPr>
            <a:r>
              <a:rPr b="1" lang="en-US">
                <a:latin typeface="Courier New"/>
                <a:ea typeface="Courier New"/>
                <a:cs typeface="Courier New"/>
                <a:sym typeface="Courier New"/>
              </a:rPr>
              <a:t>man ls</a:t>
            </a:r>
            <a:endParaRPr b="1">
              <a:latin typeface="Courier New"/>
              <a:ea typeface="Courier New"/>
              <a:cs typeface="Courier New"/>
              <a:sym typeface="Courier New"/>
            </a:endParaRPr>
          </a:p>
          <a:p>
            <a:pPr indent="50800" lvl="0" marL="254000" rtl="0" algn="l">
              <a:lnSpc>
                <a:spcPct val="100000"/>
              </a:lnSpc>
              <a:spcBef>
                <a:spcPts val="500"/>
              </a:spcBef>
              <a:spcAft>
                <a:spcPts val="0"/>
              </a:spcAft>
              <a:buSzPts val="2400"/>
              <a:buNone/>
            </a:pPr>
            <a:r>
              <a:t/>
            </a:r>
            <a:endParaRPr/>
          </a:p>
          <a:p>
            <a:pPr indent="50800" lvl="0" marL="254000" rtl="0" algn="l">
              <a:lnSpc>
                <a:spcPct val="100000"/>
              </a:lnSpc>
              <a:spcBef>
                <a:spcPts val="500"/>
              </a:spcBef>
              <a:spcAft>
                <a:spcPts val="0"/>
              </a:spcAft>
              <a:buSzPts val="2400"/>
              <a:buNone/>
            </a:pPr>
            <a:r>
              <a:t/>
            </a:r>
            <a:endParaRPr/>
          </a:p>
        </p:txBody>
      </p:sp>
      <p:sp>
        <p:nvSpPr>
          <p:cNvPr id="484" name="Google Shape;484;p5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485" name="Google Shape;485;p57"/>
          <p:cNvPicPr preferRelativeResize="0"/>
          <p:nvPr/>
        </p:nvPicPr>
        <p:blipFill rotWithShape="1">
          <a:blip r:embed="rId3">
            <a:alphaModFix/>
          </a:blip>
          <a:srcRect b="0" l="0" r="0" t="0"/>
          <a:stretch/>
        </p:blipFill>
        <p:spPr>
          <a:xfrm>
            <a:off x="3024625" y="1917350"/>
            <a:ext cx="5293050" cy="2477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Ok I logged in, now where am I? </a:t>
            </a:r>
            <a:endParaRPr/>
          </a:p>
        </p:txBody>
      </p:sp>
      <p:sp>
        <p:nvSpPr>
          <p:cNvPr id="492" name="Google Shape;492;p58"/>
          <p:cNvSpPr txBox="1"/>
          <p:nvPr>
            <p:ph idx="1" type="body"/>
          </p:nvPr>
        </p:nvSpPr>
        <p:spPr>
          <a:xfrm>
            <a:off x="571500" y="302419"/>
            <a:ext cx="3564600" cy="35160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t/>
            </a:r>
            <a:endParaRPr b="1"/>
          </a:p>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hostname</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hostname -i</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pwd</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ls</a:t>
            </a:r>
            <a:endParaRPr b="1">
              <a:latin typeface="Courier New"/>
              <a:ea typeface="Courier New"/>
              <a:cs typeface="Courier New"/>
              <a:sym typeface="Courier New"/>
            </a:endParaRPr>
          </a:p>
          <a:p>
            <a:pPr indent="-298450" lvl="1" marL="685800" rtl="0" algn="l">
              <a:lnSpc>
                <a:spcPct val="100000"/>
              </a:lnSpc>
              <a:spcBef>
                <a:spcPts val="0"/>
              </a:spcBef>
              <a:spcAft>
                <a:spcPts val="0"/>
              </a:spcAft>
              <a:buSzPts val="2100"/>
              <a:buFont typeface="Courier New"/>
              <a:buChar char="–"/>
            </a:pPr>
            <a:r>
              <a:rPr b="1" lang="en-US">
                <a:latin typeface="Courier New"/>
                <a:ea typeface="Courier New"/>
                <a:cs typeface="Courier New"/>
                <a:sym typeface="Courier New"/>
              </a:rPr>
              <a:t>ls -a</a:t>
            </a:r>
            <a:endParaRPr b="1">
              <a:latin typeface="Courier New"/>
              <a:ea typeface="Courier New"/>
              <a:cs typeface="Courier New"/>
              <a:sym typeface="Courier New"/>
            </a:endParaRPr>
          </a:p>
          <a:p>
            <a:pPr indent="-298450" lvl="1" marL="685800" rtl="0" algn="l">
              <a:lnSpc>
                <a:spcPct val="100000"/>
              </a:lnSpc>
              <a:spcBef>
                <a:spcPts val="0"/>
              </a:spcBef>
              <a:spcAft>
                <a:spcPts val="0"/>
              </a:spcAft>
              <a:buSzPts val="2100"/>
              <a:buFont typeface="Courier New"/>
              <a:buChar char="–"/>
            </a:pPr>
            <a:r>
              <a:rPr b="1" lang="en-US">
                <a:latin typeface="Courier New"/>
                <a:ea typeface="Courier New"/>
                <a:cs typeface="Courier New"/>
                <a:sym typeface="Courier New"/>
              </a:rPr>
              <a:t>ls -l</a:t>
            </a:r>
            <a:endParaRPr b="1">
              <a:latin typeface="Courier New"/>
              <a:ea typeface="Courier New"/>
              <a:cs typeface="Courier New"/>
              <a:sym typeface="Courier New"/>
            </a:endParaRPr>
          </a:p>
        </p:txBody>
      </p:sp>
      <p:sp>
        <p:nvSpPr>
          <p:cNvPr id="493" name="Google Shape;493;p5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494" name="Google Shape;494;p58"/>
          <p:cNvSpPr txBox="1"/>
          <p:nvPr/>
        </p:nvSpPr>
        <p:spPr>
          <a:xfrm>
            <a:off x="3175138" y="886131"/>
            <a:ext cx="5795400" cy="3110400"/>
          </a:xfrm>
          <a:prstGeom prst="rect">
            <a:avLst/>
          </a:prstGeom>
          <a:noFill/>
          <a:ln>
            <a:noFill/>
          </a:ln>
        </p:spPr>
        <p:txBody>
          <a:bodyPr anchorCtr="0" anchor="t" bIns="68575" lIns="68575" spcFirstLastPara="1" rIns="68575" wrap="square" tIns="68575">
            <a:noAutofit/>
          </a:bodyPr>
          <a:lstStyle/>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Shows the name of the server</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Show the IP address of the server</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Prints the working path or where you are</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Lists the files and directories</a:t>
            </a:r>
            <a:endParaRPr b="0" i="0" sz="2100" u="none" cap="none" strike="noStrike">
              <a:solidFill>
                <a:srgbClr val="000000"/>
              </a:solidFill>
              <a:latin typeface="Arial"/>
              <a:ea typeface="Arial"/>
              <a:cs typeface="Arial"/>
              <a:sym typeface="Arial"/>
            </a:endParaRPr>
          </a:p>
          <a:p>
            <a:pPr indent="-298450" lvl="1" marL="6858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Lists all files</a:t>
            </a:r>
            <a:endParaRPr b="0" i="0" sz="2100" u="none" cap="none" strike="noStrike">
              <a:solidFill>
                <a:srgbClr val="000000"/>
              </a:solidFill>
              <a:latin typeface="Arial"/>
              <a:ea typeface="Arial"/>
              <a:cs typeface="Arial"/>
              <a:sym typeface="Arial"/>
            </a:endParaRPr>
          </a:p>
          <a:p>
            <a:pPr indent="-298450" lvl="1" marL="6858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Lists files with a long listing</a:t>
            </a:r>
            <a:endParaRPr b="0" i="0" sz="21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0" st="0"/>
                                            </p:txEl>
                                          </p:spTgt>
                                        </p:tgtEl>
                                        <p:attrNameLst>
                                          <p:attrName>style.visibility</p:attrName>
                                        </p:attrNameLst>
                                      </p:cBhvr>
                                      <p:to>
                                        <p:strVal val="visible"/>
                                      </p:to>
                                    </p:set>
                                    <p:animEffect filter="fade" transition="in">
                                      <p:cBhvr>
                                        <p:cTn dur="1000"/>
                                        <p:tgtEl>
                                          <p:spTgt spid="4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1" st="1"/>
                                            </p:txEl>
                                          </p:spTgt>
                                        </p:tgtEl>
                                        <p:attrNameLst>
                                          <p:attrName>style.visibility</p:attrName>
                                        </p:attrNameLst>
                                      </p:cBhvr>
                                      <p:to>
                                        <p:strVal val="visible"/>
                                      </p:to>
                                    </p:set>
                                    <p:animEffect filter="fade" transition="in">
                                      <p:cBhvr>
                                        <p:cTn dur="1000"/>
                                        <p:tgtEl>
                                          <p:spTgt spid="4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2" st="2"/>
                                            </p:txEl>
                                          </p:spTgt>
                                        </p:tgtEl>
                                        <p:attrNameLst>
                                          <p:attrName>style.visibility</p:attrName>
                                        </p:attrNameLst>
                                      </p:cBhvr>
                                      <p:to>
                                        <p:strVal val="visible"/>
                                      </p:to>
                                    </p:set>
                                    <p:animEffect filter="fade" transition="in">
                                      <p:cBhvr>
                                        <p:cTn dur="1000"/>
                                        <p:tgtEl>
                                          <p:spTgt spid="4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3" st="3"/>
                                            </p:txEl>
                                          </p:spTgt>
                                        </p:tgtEl>
                                        <p:attrNameLst>
                                          <p:attrName>style.visibility</p:attrName>
                                        </p:attrNameLst>
                                      </p:cBhvr>
                                      <p:to>
                                        <p:strVal val="visible"/>
                                      </p:to>
                                    </p:set>
                                    <p:animEffect filter="fade" transition="in">
                                      <p:cBhvr>
                                        <p:cTn dur="1000"/>
                                        <p:tgtEl>
                                          <p:spTgt spid="49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4" st="4"/>
                                            </p:txEl>
                                          </p:spTgt>
                                        </p:tgtEl>
                                        <p:attrNameLst>
                                          <p:attrName>style.visibility</p:attrName>
                                        </p:attrNameLst>
                                      </p:cBhvr>
                                      <p:to>
                                        <p:strVal val="visible"/>
                                      </p:to>
                                    </p:set>
                                    <p:animEffect filter="fade" transition="in">
                                      <p:cBhvr>
                                        <p:cTn dur="1000"/>
                                        <p:tgtEl>
                                          <p:spTgt spid="49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5" st="5"/>
                                            </p:txEl>
                                          </p:spTgt>
                                        </p:tgtEl>
                                        <p:attrNameLst>
                                          <p:attrName>style.visibility</p:attrName>
                                        </p:attrNameLst>
                                      </p:cBhvr>
                                      <p:to>
                                        <p:strVal val="visible"/>
                                      </p:to>
                                    </p:set>
                                    <p:animEffect filter="fade" transition="in">
                                      <p:cBhvr>
                                        <p:cTn dur="1000"/>
                                        <p:tgtEl>
                                          <p:spTgt spid="49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xEl>
                                              <p:pRg end="6" st="6"/>
                                            </p:txEl>
                                          </p:spTgt>
                                        </p:tgtEl>
                                        <p:attrNameLst>
                                          <p:attrName>style.visibility</p:attrName>
                                        </p:attrNameLst>
                                      </p:cBhvr>
                                      <p:to>
                                        <p:strVal val="visible"/>
                                      </p:to>
                                    </p:set>
                                    <p:animEffect filter="fade" transition="in">
                                      <p:cBhvr>
                                        <p:cTn dur="1000"/>
                                        <p:tgtEl>
                                          <p:spTgt spid="49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can this machine do? </a:t>
            </a:r>
            <a:endParaRPr/>
          </a:p>
        </p:txBody>
      </p:sp>
      <p:sp>
        <p:nvSpPr>
          <p:cNvPr id="501" name="Google Shape;501;p59"/>
          <p:cNvSpPr txBox="1"/>
          <p:nvPr>
            <p:ph idx="1" type="body"/>
          </p:nvPr>
        </p:nvSpPr>
        <p:spPr>
          <a:xfrm>
            <a:off x="571500" y="531019"/>
            <a:ext cx="35646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t/>
            </a:r>
            <a:endParaRPr b="1"/>
          </a:p>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df -h</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who</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uname -r</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ping</a:t>
            </a:r>
            <a:endParaRPr b="1">
              <a:latin typeface="Courier New"/>
              <a:ea typeface="Courier New"/>
              <a:cs typeface="Courier New"/>
              <a:sym typeface="Courier New"/>
            </a:endParaRPr>
          </a:p>
        </p:txBody>
      </p:sp>
      <p:sp>
        <p:nvSpPr>
          <p:cNvPr id="502" name="Google Shape;502;p5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503" name="Google Shape;503;p59"/>
          <p:cNvSpPr txBox="1"/>
          <p:nvPr/>
        </p:nvSpPr>
        <p:spPr>
          <a:xfrm>
            <a:off x="2811788" y="1047281"/>
            <a:ext cx="5795400" cy="3208200"/>
          </a:xfrm>
          <a:prstGeom prst="rect">
            <a:avLst/>
          </a:prstGeom>
          <a:noFill/>
          <a:ln>
            <a:noFill/>
          </a:ln>
        </p:spPr>
        <p:txBody>
          <a:bodyPr anchorCtr="0" anchor="t" bIns="68575" lIns="68575" spcFirstLastPara="1" rIns="68575" wrap="square" tIns="68575">
            <a:noAutofit/>
          </a:bodyPr>
          <a:lstStyle/>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Displays the sizes of the mounted storage</a:t>
            </a:r>
            <a:endParaRPr b="0" i="0" sz="2100" u="none" cap="none" strike="noStrike">
              <a:solidFill>
                <a:srgbClr val="000000"/>
              </a:solidFill>
              <a:latin typeface="Arial"/>
              <a:ea typeface="Arial"/>
              <a:cs typeface="Arial"/>
              <a:sym typeface="Arial"/>
            </a:endParaRPr>
          </a:p>
          <a:p>
            <a:pPr indent="-298450" lvl="1" marL="6858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the </a:t>
            </a:r>
            <a:r>
              <a:rPr b="1" i="0" lang="en-US" sz="2100" u="none" cap="none" strike="noStrike">
                <a:solidFill>
                  <a:srgbClr val="000000"/>
                </a:solidFill>
                <a:latin typeface="Courier New"/>
                <a:ea typeface="Courier New"/>
                <a:cs typeface="Courier New"/>
                <a:sym typeface="Courier New"/>
              </a:rPr>
              <a:t>-h</a:t>
            </a:r>
            <a:r>
              <a:rPr b="0" i="0" lang="en-US" sz="2100" u="none" cap="none" strike="noStrike">
                <a:solidFill>
                  <a:srgbClr val="000000"/>
                </a:solidFill>
                <a:latin typeface="Arial"/>
                <a:ea typeface="Arial"/>
                <a:cs typeface="Arial"/>
                <a:sym typeface="Arial"/>
              </a:rPr>
              <a:t> is an option for “</a:t>
            </a:r>
            <a:r>
              <a:rPr b="0" i="1" lang="en-US" sz="2100" u="none" cap="none" strike="noStrike">
                <a:solidFill>
                  <a:srgbClr val="000000"/>
                </a:solidFill>
                <a:latin typeface="Arial"/>
                <a:ea typeface="Arial"/>
                <a:cs typeface="Arial"/>
                <a:sym typeface="Arial"/>
              </a:rPr>
              <a:t>human-readable</a:t>
            </a:r>
            <a:r>
              <a:rPr b="0" i="0" lang="en-US" sz="2100" u="none" cap="none" strike="noStrike">
                <a:solidFill>
                  <a:srgbClr val="000000"/>
                </a:solidFill>
                <a:latin typeface="Arial"/>
                <a:ea typeface="Arial"/>
                <a:cs typeface="Arial"/>
                <a:sym typeface="Arial"/>
              </a:rPr>
              <a:t>”</a:t>
            </a: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Displays currently logged in users</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Displays the release of Linux on the machine</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Allows you to check if you can communicate with other servers</a:t>
            </a:r>
            <a:endParaRPr b="0" i="0" sz="2100" u="none" cap="none" strike="noStrike">
              <a:solidFill>
                <a:srgbClr val="000000"/>
              </a:solidFill>
              <a:latin typeface="Arial"/>
              <a:ea typeface="Arial"/>
              <a:cs typeface="Arial"/>
              <a:sym typeface="Arial"/>
            </a:endParaRPr>
          </a:p>
          <a:p>
            <a:pPr indent="-298450" lvl="1" marL="6858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e.g. </a:t>
            </a:r>
            <a:r>
              <a:rPr b="1" i="0" lang="en-US" sz="2100" u="none" cap="none" strike="noStrike">
                <a:solidFill>
                  <a:srgbClr val="000000"/>
                </a:solidFill>
                <a:latin typeface="Courier New"/>
                <a:ea typeface="Courier New"/>
                <a:cs typeface="Courier New"/>
                <a:sym typeface="Courier New"/>
              </a:rPr>
              <a:t>ping google.com</a:t>
            </a:r>
            <a:endParaRPr b="1" i="0" sz="2100" u="none" cap="none" strike="noStrike">
              <a:solidFill>
                <a:srgbClr val="00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0" st="0"/>
                                            </p:txEl>
                                          </p:spTgt>
                                        </p:tgtEl>
                                        <p:attrNameLst>
                                          <p:attrName>style.visibility</p:attrName>
                                        </p:attrNameLst>
                                      </p:cBhvr>
                                      <p:to>
                                        <p:strVal val="visible"/>
                                      </p:to>
                                    </p:set>
                                    <p:animEffect filter="fade" transition="in">
                                      <p:cBhvr>
                                        <p:cTn dur="1000"/>
                                        <p:tgtEl>
                                          <p:spTgt spid="5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1" st="1"/>
                                            </p:txEl>
                                          </p:spTgt>
                                        </p:tgtEl>
                                        <p:attrNameLst>
                                          <p:attrName>style.visibility</p:attrName>
                                        </p:attrNameLst>
                                      </p:cBhvr>
                                      <p:to>
                                        <p:strVal val="visible"/>
                                      </p:to>
                                    </p:set>
                                    <p:animEffect filter="fade" transition="in">
                                      <p:cBhvr>
                                        <p:cTn dur="1000"/>
                                        <p:tgtEl>
                                          <p:spTgt spid="5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2" st="2"/>
                                            </p:txEl>
                                          </p:spTgt>
                                        </p:tgtEl>
                                        <p:attrNameLst>
                                          <p:attrName>style.visibility</p:attrName>
                                        </p:attrNameLst>
                                      </p:cBhvr>
                                      <p:to>
                                        <p:strVal val="visible"/>
                                      </p:to>
                                    </p:set>
                                    <p:animEffect filter="fade" transition="in">
                                      <p:cBhvr>
                                        <p:cTn dur="1000"/>
                                        <p:tgtEl>
                                          <p:spTgt spid="50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3" st="3"/>
                                            </p:txEl>
                                          </p:spTgt>
                                        </p:tgtEl>
                                        <p:attrNameLst>
                                          <p:attrName>style.visibility</p:attrName>
                                        </p:attrNameLst>
                                      </p:cBhvr>
                                      <p:to>
                                        <p:strVal val="visible"/>
                                      </p:to>
                                    </p:set>
                                    <p:animEffect filter="fade" transition="in">
                                      <p:cBhvr>
                                        <p:cTn dur="1000"/>
                                        <p:tgtEl>
                                          <p:spTgt spid="50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xEl>
                                              <p:pRg end="4" st="4"/>
                                            </p:txEl>
                                          </p:spTgt>
                                        </p:tgtEl>
                                        <p:attrNameLst>
                                          <p:attrName>style.visibility</p:attrName>
                                        </p:attrNameLst>
                                      </p:cBhvr>
                                      <p:to>
                                        <p:strVal val="visible"/>
                                      </p:to>
                                    </p:set>
                                    <p:animEffect filter="fade" transition="in">
                                      <p:cBhvr>
                                        <p:cTn dur="1000"/>
                                        <p:tgtEl>
                                          <p:spTgt spid="50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How can I move around? Using the commands you have already learnt…  </a:t>
            </a:r>
            <a:endParaRPr/>
          </a:p>
        </p:txBody>
      </p:sp>
      <p:sp>
        <p:nvSpPr>
          <p:cNvPr id="510" name="Google Shape;510;p60"/>
          <p:cNvSpPr txBox="1"/>
          <p:nvPr>
            <p:ph idx="1" type="body"/>
          </p:nvPr>
        </p:nvSpPr>
        <p:spPr>
          <a:xfrm>
            <a:off x="0" y="531019"/>
            <a:ext cx="47820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t/>
            </a:r>
            <a:endParaRPr b="1"/>
          </a:p>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cd </a:t>
            </a:r>
            <a:r>
              <a:rPr i="1" lang="en-US">
                <a:latin typeface="Courier New"/>
                <a:ea typeface="Courier New"/>
                <a:cs typeface="Courier New"/>
                <a:sym typeface="Courier New"/>
              </a:rPr>
              <a:t>&lt;dir&gt;</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cd ~</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mkdir </a:t>
            </a:r>
            <a:r>
              <a:rPr i="1" lang="en-US">
                <a:latin typeface="Courier New"/>
                <a:ea typeface="Courier New"/>
                <a:cs typeface="Courier New"/>
                <a:sym typeface="Courier New"/>
              </a:rPr>
              <a:t>&lt;dir&gt;</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cp </a:t>
            </a:r>
            <a:r>
              <a:rPr i="1" lang="en-US">
                <a:latin typeface="Courier New"/>
                <a:ea typeface="Courier New"/>
                <a:cs typeface="Courier New"/>
                <a:sym typeface="Courier New"/>
              </a:rPr>
              <a:t>&lt;/dir/file&gt; &lt;/dir/file&gt;</a:t>
            </a:r>
            <a:endParaRPr i="1">
              <a:latin typeface="Courier New"/>
              <a:ea typeface="Courier New"/>
              <a:cs typeface="Courier New"/>
              <a:sym typeface="Courier New"/>
            </a:endParaRPr>
          </a:p>
        </p:txBody>
      </p:sp>
      <p:sp>
        <p:nvSpPr>
          <p:cNvPr id="511" name="Google Shape;511;p6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512" name="Google Shape;512;p60"/>
          <p:cNvSpPr txBox="1"/>
          <p:nvPr/>
        </p:nvSpPr>
        <p:spPr>
          <a:xfrm>
            <a:off x="4279617" y="1059007"/>
            <a:ext cx="5069539" cy="3208200"/>
          </a:xfrm>
          <a:prstGeom prst="rect">
            <a:avLst/>
          </a:prstGeom>
          <a:noFill/>
          <a:ln>
            <a:noFill/>
          </a:ln>
        </p:spPr>
        <p:txBody>
          <a:bodyPr anchorCtr="0" anchor="t" bIns="68575" lIns="68575" spcFirstLastPara="1" rIns="68575" wrap="square" tIns="68575">
            <a:noAutofit/>
          </a:bodyPr>
          <a:lstStyle/>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Change to the directory </a:t>
            </a:r>
            <a:r>
              <a:rPr b="0" i="1" lang="en-US" sz="2100" u="none" cap="none" strike="noStrike">
                <a:solidFill>
                  <a:srgbClr val="000000"/>
                </a:solidFill>
                <a:latin typeface="Courier New"/>
                <a:ea typeface="Courier New"/>
                <a:cs typeface="Courier New"/>
                <a:sym typeface="Courier New"/>
              </a:rPr>
              <a:t>&lt;dir&gt;</a:t>
            </a:r>
            <a:endParaRPr b="0" i="1" sz="2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Change to your $HOME directory</a:t>
            </a:r>
            <a:endParaRPr b="0" i="0" sz="2100" u="none" cap="none" strike="noStrike">
              <a:solidFill>
                <a:srgbClr val="000000"/>
              </a:solidFill>
              <a:latin typeface="Arial"/>
              <a:ea typeface="Arial"/>
              <a:cs typeface="Arial"/>
              <a:sym typeface="Arial"/>
            </a:endParaRPr>
          </a:p>
          <a:p>
            <a:pPr indent="-298450" lvl="1" marL="685800" marR="0" rtl="0" algn="l">
              <a:lnSpc>
                <a:spcPct val="100000"/>
              </a:lnSpc>
              <a:spcBef>
                <a:spcPts val="0"/>
              </a:spcBef>
              <a:spcAft>
                <a:spcPts val="0"/>
              </a:spcAft>
              <a:buClr>
                <a:srgbClr val="000000"/>
              </a:buClr>
              <a:buSzPts val="2100"/>
              <a:buFont typeface="Arial"/>
              <a:buChar char="◆"/>
            </a:pPr>
            <a:r>
              <a:rPr b="0" i="0" lang="en-US" sz="1400" u="none" cap="none" strike="noStrike">
                <a:solidFill>
                  <a:srgbClr val="000000"/>
                </a:solidFill>
                <a:latin typeface="Arial"/>
                <a:ea typeface="Arial"/>
                <a:cs typeface="Arial"/>
                <a:sym typeface="Arial"/>
              </a:rPr>
              <a:t>$HOME is a variable associated with your user account</a:t>
            </a: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Make (create) a directory named </a:t>
            </a:r>
            <a:r>
              <a:rPr b="0" i="1" lang="en-US" sz="2100" u="none" cap="none" strike="noStrike">
                <a:solidFill>
                  <a:schemeClr val="dk1"/>
                </a:solidFill>
                <a:latin typeface="Courier New"/>
                <a:ea typeface="Courier New"/>
                <a:cs typeface="Courier New"/>
                <a:sym typeface="Courier New"/>
              </a:rPr>
              <a:t>&lt;dir&gt;</a:t>
            </a:r>
            <a:endParaRPr b="0" i="1" sz="2100" u="none" cap="none" strike="noStrik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rial"/>
              <a:ea typeface="Arial"/>
              <a:cs typeface="Arial"/>
              <a:sym typeface="Arial"/>
            </a:endParaRPr>
          </a:p>
          <a:p>
            <a:pPr indent="-298450" lvl="0" marL="342900" marR="0" rtl="0" algn="l">
              <a:lnSpc>
                <a:spcPct val="100000"/>
              </a:lnSpc>
              <a:spcBef>
                <a:spcPts val="0"/>
              </a:spcBef>
              <a:spcAft>
                <a:spcPts val="0"/>
              </a:spcAft>
              <a:buClr>
                <a:srgbClr val="000000"/>
              </a:buClr>
              <a:buSzPts val="2100"/>
              <a:buFont typeface="Arial"/>
              <a:buChar char="➔"/>
            </a:pPr>
            <a:r>
              <a:rPr b="0" i="0" lang="en-US" sz="2100" u="none" cap="none" strike="noStrike">
                <a:solidFill>
                  <a:srgbClr val="000000"/>
                </a:solidFill>
                <a:latin typeface="Arial"/>
                <a:ea typeface="Arial"/>
                <a:cs typeface="Arial"/>
                <a:sym typeface="Arial"/>
              </a:rPr>
              <a:t>Copy a file from one location to another</a:t>
            </a:r>
            <a:br>
              <a:rPr b="0" i="0" lang="en-US" sz="2100" u="none" cap="none" strike="noStrike">
                <a:solidFill>
                  <a:srgbClr val="000000"/>
                </a:solidFill>
                <a:latin typeface="Arial"/>
                <a:ea typeface="Arial"/>
                <a:cs typeface="Arial"/>
                <a:sym typeface="Arial"/>
              </a:rPr>
            </a:b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rgbClr val="000000"/>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1000"/>
                                        <p:tgtEl>
                                          <p:spTgt spid="5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1000"/>
                                        <p:tgtEl>
                                          <p:spTgt spid="5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1000"/>
                                        <p:tgtEl>
                                          <p:spTgt spid="5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1000"/>
                                        <p:tgtEl>
                                          <p:spTgt spid="5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1000"/>
                                        <p:tgtEl>
                                          <p:spTgt spid="5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Check username and group</a:t>
            </a:r>
            <a:endParaRPr/>
          </a:p>
        </p:txBody>
      </p:sp>
      <p:sp>
        <p:nvSpPr>
          <p:cNvPr id="518" name="Google Shape;518;p6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19" name="Google Shape;519;p61"/>
          <p:cNvSpPr txBox="1"/>
          <p:nvPr/>
        </p:nvSpPr>
        <p:spPr>
          <a:xfrm>
            <a:off x="457200" y="808902"/>
            <a:ext cx="8229600" cy="4525963"/>
          </a:xfrm>
          <a:prstGeom prst="rect">
            <a:avLst/>
          </a:prstGeom>
          <a:noFill/>
          <a:ln>
            <a:noFill/>
          </a:ln>
        </p:spPr>
        <p:txBody>
          <a:bodyPr anchorCtr="0" anchor="t" bIns="45700" lIns="91425" spcFirstLastPara="1" rIns="91425" wrap="square" tIns="45700">
            <a:noAutofit/>
          </a:bodyPr>
          <a:lstStyle/>
          <a:p>
            <a:pPr indent="-342900" lvl="1"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Three types of users: owner or user, group, all others</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check the login name use the command </a:t>
            </a:r>
            <a:r>
              <a:rPr b="1" i="0" lang="en-US" sz="1800" u="none" cap="none" strike="noStrike">
                <a:solidFill>
                  <a:srgbClr val="000000"/>
                </a:solidFill>
                <a:latin typeface="Courier New"/>
                <a:ea typeface="Courier New"/>
                <a:cs typeface="Courier New"/>
                <a:sym typeface="Courier New"/>
              </a:rPr>
              <a:t>whoami</a:t>
            </a:r>
            <a:r>
              <a:rPr b="0" i="0" lang="en-US" sz="1800" u="none" cap="none" strike="noStrike">
                <a:solidFill>
                  <a:srgbClr val="000000"/>
                </a:solidFill>
                <a:latin typeface="Courier New"/>
                <a:ea typeface="Courier New"/>
                <a:cs typeface="Courier New"/>
                <a:sym typeface="Courier New"/>
              </a:rPr>
              <a:t> </a:t>
            </a:r>
            <a:r>
              <a:rPr b="0" i="0" lang="en-US" sz="1800" u="none" cap="none" strike="noStrike">
                <a:solidFill>
                  <a:srgbClr val="000000"/>
                </a:solidFill>
                <a:latin typeface="Calibri"/>
                <a:ea typeface="Calibri"/>
                <a:cs typeface="Calibri"/>
                <a:sym typeface="Calibri"/>
              </a:rPr>
              <a:t>or </a:t>
            </a:r>
            <a:r>
              <a:rPr b="1" i="0" lang="en-US" sz="1800" u="none" cap="none" strike="noStrike">
                <a:solidFill>
                  <a:srgbClr val="000000"/>
                </a:solidFill>
                <a:latin typeface="Courier New"/>
                <a:ea typeface="Courier New"/>
                <a:cs typeface="Courier New"/>
                <a:sym typeface="Courier New"/>
              </a:rPr>
              <a:t>echo $USER</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check the groups you are a member of use the command </a:t>
            </a:r>
            <a:r>
              <a:rPr b="1" i="0" lang="en-US" sz="1800" u="none" cap="none" strike="noStrike">
                <a:solidFill>
                  <a:srgbClr val="000000"/>
                </a:solidFill>
                <a:latin typeface="Courier New"/>
                <a:ea typeface="Courier New"/>
                <a:cs typeface="Courier New"/>
                <a:sym typeface="Courier New"/>
              </a:rPr>
              <a:t>groups</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Members of a Linux group can share files with each other</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Each account is assigned a primary group, and an account can be a member of multiple groups</a:t>
            </a:r>
            <a:endParaRPr b="1" i="0" sz="1800" u="none" cap="none" strike="noStrike">
              <a:solidFill>
                <a:srgbClr val="000000"/>
              </a:solidFill>
              <a:latin typeface="Courier New"/>
              <a:ea typeface="Courier New"/>
              <a:cs typeface="Courier New"/>
              <a:sym typeface="Courier New"/>
            </a:endParaRPr>
          </a:p>
          <a:p>
            <a:pPr indent="-171450" lvl="1" marL="74295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check your user id, or group id use the command </a:t>
            </a:r>
            <a:r>
              <a:rPr b="1" i="0" lang="en-US" sz="1800" u="none" cap="none" strike="noStrike">
                <a:solidFill>
                  <a:srgbClr val="000000"/>
                </a:solidFill>
                <a:latin typeface="Courier New"/>
                <a:ea typeface="Courier New"/>
                <a:cs typeface="Courier New"/>
                <a:sym typeface="Courier New"/>
              </a:rPr>
              <a:t>id</a:t>
            </a:r>
            <a:endParaRPr/>
          </a:p>
          <a:p>
            <a:pPr indent="-228600" lvl="1"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File Permissions (1)</a:t>
            </a:r>
            <a:endParaRPr/>
          </a:p>
        </p:txBody>
      </p:sp>
      <p:sp>
        <p:nvSpPr>
          <p:cNvPr id="525" name="Google Shape;525;p6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26" name="Google Shape;526;p62"/>
          <p:cNvSpPr txBox="1"/>
          <p:nvPr/>
        </p:nvSpPr>
        <p:spPr>
          <a:xfrm>
            <a:off x="152400" y="857740"/>
            <a:ext cx="8839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Users typically perform the following operations on files:</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Read files (using more, cat, </a:t>
            </a:r>
            <a:r>
              <a:rPr b="0" i="1" lang="en-US" sz="1800" u="none" cap="none" strike="noStrike">
                <a:solidFill>
                  <a:srgbClr val="000000"/>
                </a:solidFill>
                <a:latin typeface="Calibri"/>
                <a:ea typeface="Calibri"/>
                <a:cs typeface="Calibri"/>
                <a:sym typeface="Calibri"/>
              </a:rPr>
              <a:t>etc.</a:t>
            </a:r>
            <a:r>
              <a:rPr b="0" i="0" lang="en-US" sz="1800" u="none" cap="none" strike="noStrike">
                <a:solidFill>
                  <a:srgbClr val="000000"/>
                </a:solidFill>
                <a:latin typeface="Calibri"/>
                <a:ea typeface="Calibri"/>
                <a:cs typeface="Calibri"/>
                <a:sym typeface="Calibri"/>
              </a:rPr>
              <a:t>)</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Write files (using &gt;, editors such as vi, </a:t>
            </a:r>
            <a:r>
              <a:rPr b="0" i="1" lang="en-US" sz="1800" u="none" cap="none" strike="noStrike">
                <a:solidFill>
                  <a:srgbClr val="000000"/>
                </a:solidFill>
                <a:latin typeface="Calibri"/>
                <a:ea typeface="Calibri"/>
                <a:cs typeface="Calibri"/>
                <a:sym typeface="Calibri"/>
              </a:rPr>
              <a:t>etc.</a:t>
            </a:r>
            <a:r>
              <a:rPr b="0" i="0" lang="en-US" sz="1800" u="none" cap="none" strike="noStrike">
                <a:solidFill>
                  <a:srgbClr val="000000"/>
                </a:solidFill>
                <a:latin typeface="Calibri"/>
                <a:ea typeface="Calibri"/>
                <a:cs typeface="Calibri"/>
                <a:sym typeface="Calibri"/>
              </a:rPr>
              <a:t>)</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Execute commands in a file (executables, </a:t>
            </a:r>
            <a:r>
              <a:rPr b="0" i="1" lang="en-US" sz="1800" u="none" cap="none" strike="noStrike">
                <a:solidFill>
                  <a:srgbClr val="000000"/>
                </a:solidFill>
                <a:latin typeface="Calibri"/>
                <a:ea typeface="Calibri"/>
                <a:cs typeface="Calibri"/>
                <a:sym typeface="Calibri"/>
              </a:rPr>
              <a:t>etc.</a:t>
            </a:r>
            <a:r>
              <a:rPr b="0" i="0" lang="en-US" sz="1800" u="none" cap="none" strike="noStrike">
                <a:solidFill>
                  <a:srgbClr val="000000"/>
                </a:solidFill>
                <a:latin typeface="Calibri"/>
                <a:ea typeface="Calibri"/>
                <a:cs typeface="Calibri"/>
                <a:sym typeface="Calibri"/>
              </a:rPr>
              <a:t>)</a:t>
            </a:r>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Each file has three permissions – read, write and execute (</a:t>
            </a:r>
            <a:r>
              <a:rPr b="0" i="0" lang="en-US" sz="1800" u="none" cap="none" strike="noStrike">
                <a:solidFill>
                  <a:srgbClr val="000000"/>
                </a:solidFill>
                <a:latin typeface="Courier New"/>
                <a:ea typeface="Courier New"/>
                <a:cs typeface="Courier New"/>
                <a:sym typeface="Courier New"/>
              </a:rPr>
              <a:t>rwx</a:t>
            </a:r>
            <a:r>
              <a:rPr b="0" i="0" lang="en-US" sz="1800" u="none" cap="none" strike="noStrike">
                <a:solidFill>
                  <a:srgbClr val="000000"/>
                </a:solidFill>
                <a:latin typeface="Calibri"/>
                <a:ea typeface="Calibri"/>
                <a:cs typeface="Calibri"/>
                <a:sym typeface="Calibri"/>
              </a:rPr>
              <a:t>)</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Person creating the file is the owner or user and can modify permissions as desired</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Owner can modify permissions on files to grant or revoke access to other users</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File Permissions (2)</a:t>
            </a:r>
            <a:endParaRPr/>
          </a:p>
        </p:txBody>
      </p:sp>
      <p:sp>
        <p:nvSpPr>
          <p:cNvPr id="532" name="Google Shape;532;p6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33" name="Google Shape;533;p63"/>
          <p:cNvSpPr txBox="1"/>
          <p:nvPr/>
        </p:nvSpPr>
        <p:spPr>
          <a:xfrm>
            <a:off x="369277" y="916354"/>
            <a:ext cx="85344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check the file permissions use the </a:t>
            </a:r>
            <a:r>
              <a:rPr b="0" i="0" lang="en-US" sz="1800" u="none" cap="none" strike="noStrike">
                <a:solidFill>
                  <a:srgbClr val="000000"/>
                </a:solidFill>
                <a:latin typeface="Courier New"/>
                <a:ea typeface="Courier New"/>
                <a:cs typeface="Courier New"/>
                <a:sym typeface="Courier New"/>
              </a:rPr>
              <a:t>-l</a:t>
            </a:r>
            <a:r>
              <a:rPr b="0" i="0" lang="en-US" sz="1800" u="none" cap="none" strike="noStrike">
                <a:solidFill>
                  <a:srgbClr val="000000"/>
                </a:solidFill>
                <a:latin typeface="Calibri"/>
                <a:ea typeface="Calibri"/>
                <a:cs typeface="Calibri"/>
                <a:sym typeface="Calibri"/>
              </a:rPr>
              <a:t> flag with the </a:t>
            </a:r>
            <a:r>
              <a:rPr b="0" i="0" lang="en-US" sz="1800" u="none" cap="none" strike="noStrike">
                <a:solidFill>
                  <a:srgbClr val="000000"/>
                </a:solidFill>
                <a:latin typeface="Courier New"/>
                <a:ea typeface="Courier New"/>
                <a:cs typeface="Courier New"/>
                <a:sym typeface="Courier New"/>
              </a:rPr>
              <a:t>ls</a:t>
            </a:r>
            <a:r>
              <a:rPr b="0" i="0" lang="en-US" sz="1800" u="none" cap="none" strike="noStrike">
                <a:solidFill>
                  <a:srgbClr val="000000"/>
                </a:solidFill>
                <a:latin typeface="Calibri"/>
                <a:ea typeface="Calibri"/>
                <a:cs typeface="Calibri"/>
                <a:sym typeface="Calibri"/>
              </a:rPr>
              <a:t> command</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 -l</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total 24</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drwx------  2 rauta G-25072 4096 Jan 17 14:07 junk</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drwx------  2 rauta G-25072 4096 Jan 17 14:15 junk2</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-rw-------  1 rauta G-25072   65 Jan 17 13:59 test.txt </a:t>
            </a:r>
            <a:endParaRPr b="0" i="0" sz="1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64"/>
          <p:cNvSpPr txBox="1"/>
          <p:nvPr>
            <p:ph type="title"/>
          </p:nvPr>
        </p:nvSpPr>
        <p:spPr>
          <a:xfrm>
            <a:off x="457200" y="-77635"/>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File Permissions (3)</a:t>
            </a:r>
            <a:endParaRPr/>
          </a:p>
        </p:txBody>
      </p:sp>
      <p:sp>
        <p:nvSpPr>
          <p:cNvPr id="539" name="Google Shape;539;p6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40" name="Google Shape;540;p64"/>
          <p:cNvSpPr txBox="1"/>
          <p:nvPr/>
        </p:nvSpPr>
        <p:spPr>
          <a:xfrm>
            <a:off x="152400" y="498237"/>
            <a:ext cx="8534400" cy="5181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ourier New"/>
                <a:ea typeface="Courier New"/>
                <a:cs typeface="Courier New"/>
                <a:sym typeface="Courier New"/>
              </a:rPr>
              <a:t>chmod</a:t>
            </a:r>
            <a:r>
              <a:rPr b="0" i="0" lang="en-US" sz="1800" u="none" cap="none" strike="noStrike">
                <a:solidFill>
                  <a:srgbClr val="000000"/>
                </a:solidFill>
                <a:latin typeface="Calibri"/>
                <a:ea typeface="Calibri"/>
                <a:cs typeface="Calibri"/>
                <a:sym typeface="Calibri"/>
              </a:rPr>
              <a:t> command is used to change permissions on a file</a:t>
            </a:r>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add specific permission use </a:t>
            </a:r>
            <a:r>
              <a:rPr b="0" i="0" lang="en-US" sz="1800" u="none" cap="none" strike="noStrike">
                <a:solidFill>
                  <a:srgbClr val="000000"/>
                </a:solidFill>
                <a:latin typeface="Courier New"/>
                <a:ea typeface="Courier New"/>
                <a:cs typeface="Courier New"/>
                <a:sym typeface="Courier New"/>
              </a:rPr>
              <a:t>chmod +</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add write permission to all users use: </a:t>
            </a:r>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chmod a+w filename</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add read permission to only the users in your group use: </a:t>
            </a:r>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chmod g+r filename</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make a file executable and runnable by any user</a:t>
            </a:r>
            <a:endParaRPr/>
          </a:p>
          <a:p>
            <a:pPr indent="0" lvl="1" marL="457200" marR="0" rtl="0" algn="l">
              <a:lnSpc>
                <a:spcPct val="100000"/>
              </a:lnSpc>
              <a:spcBef>
                <a:spcPts val="360"/>
              </a:spcBef>
              <a:spcAft>
                <a:spcPts val="0"/>
              </a:spcAft>
              <a:buClr>
                <a:srgbClr val="FF0000"/>
              </a:buClr>
              <a:buSzPts val="1800"/>
              <a:buFont typeface="Arial"/>
              <a:buNone/>
            </a:pPr>
            <a:r>
              <a:rPr b="0" i="0" lang="en-US" sz="1800" u="none" cap="none" strike="noStrike">
                <a:solidFill>
                  <a:srgbClr val="FF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chmod a+x myfile</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remove specific permission use </a:t>
            </a:r>
            <a:r>
              <a:rPr b="0" i="0" lang="en-US" sz="1800" u="none" cap="none" strike="noStrike">
                <a:solidFill>
                  <a:srgbClr val="000000"/>
                </a:solidFill>
                <a:latin typeface="Courier New"/>
                <a:ea typeface="Courier New"/>
                <a:cs typeface="Courier New"/>
                <a:sym typeface="Courier New"/>
              </a:rPr>
              <a:t>chmod –</a:t>
            </a:r>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Add and remove permissions can be combined in a single step</a:t>
            </a:r>
            <a:endParaRPr/>
          </a:p>
          <a:p>
            <a:pPr indent="-285750" lvl="1" marL="742950" marR="0" rtl="0" algn="l">
              <a:lnSpc>
                <a:spcPct val="100000"/>
              </a:lnSpc>
              <a:spcBef>
                <a:spcPts val="360"/>
              </a:spcBef>
              <a:spcAft>
                <a:spcPts val="0"/>
              </a:spcAft>
              <a:buClr>
                <a:srgbClr val="000000"/>
              </a:buClr>
              <a:buSzPts val="1800"/>
              <a:buFont typeface="Arial"/>
              <a:buChar char="–"/>
            </a:pPr>
            <a:r>
              <a:rPr b="1" i="0" lang="en-US" sz="1800" u="none" cap="none" strike="noStrike">
                <a:solidFill>
                  <a:srgbClr val="000000"/>
                </a:solidFill>
                <a:latin typeface="Courier New"/>
                <a:ea typeface="Courier New"/>
                <a:cs typeface="Courier New"/>
                <a:sym typeface="Courier New"/>
              </a:rPr>
              <a:t>chmod u+x,g+r,o-rwx filename </a:t>
            </a:r>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6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File Permissions (4)</a:t>
            </a:r>
            <a:endParaRPr/>
          </a:p>
        </p:txBody>
      </p:sp>
      <p:sp>
        <p:nvSpPr>
          <p:cNvPr id="546" name="Google Shape;546;p6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47" name="Google Shape;547;p65"/>
          <p:cNvSpPr txBox="1"/>
          <p:nvPr/>
        </p:nvSpPr>
        <p:spPr>
          <a:xfrm>
            <a:off x="457200" y="806945"/>
            <a:ext cx="8610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Instead of using alphabets u, g, o for user, group, and others we can use numbers to specify file permissions</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rwx = 111 = 7</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rw- = 110 = 6</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r-x = 101 = 5</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r-- = 100 = 4</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-wx = 011 = 3</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-w- = 010 = 2</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--x = 001 = 1</a:t>
            </a:r>
            <a:endParaRPr/>
          </a:p>
          <a:p>
            <a:pPr indent="-285750" lvl="1" marL="742950" marR="0" rtl="0" algn="l">
              <a:lnSpc>
                <a:spcPct val="80000"/>
              </a:lnSpc>
              <a:spcBef>
                <a:spcPts val="27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000 = 0</a:t>
            </a:r>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ourier New"/>
                <a:ea typeface="Courier New"/>
                <a:cs typeface="Courier New"/>
                <a:sym typeface="Courier New"/>
              </a:rPr>
              <a:t>chmod go+rx filename </a:t>
            </a:r>
            <a:r>
              <a:rPr b="0" i="0" lang="en-US" sz="1800" u="none" cap="none" strike="noStrike">
                <a:solidFill>
                  <a:srgbClr val="000000"/>
                </a:solidFill>
                <a:latin typeface="Calibri"/>
                <a:ea typeface="Calibri"/>
                <a:cs typeface="Calibri"/>
                <a:sym typeface="Calibri"/>
              </a:rPr>
              <a:t>= </a:t>
            </a:r>
            <a:r>
              <a:rPr b="0" i="0" lang="en-US" sz="1800" u="none" cap="none" strike="noStrike">
                <a:solidFill>
                  <a:srgbClr val="000000"/>
                </a:solidFill>
                <a:latin typeface="Courier New"/>
                <a:ea typeface="Courier New"/>
                <a:cs typeface="Courier New"/>
                <a:sym typeface="Courier New"/>
              </a:rPr>
              <a:t>chmod 755 filename</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(assuming the user already has the </a:t>
            </a:r>
            <a:r>
              <a:rPr b="0" i="0" lang="en-US" sz="1800" u="none" cap="none" strike="noStrike">
                <a:solidFill>
                  <a:srgbClr val="000000"/>
                </a:solidFill>
                <a:latin typeface="Courier New"/>
                <a:ea typeface="Courier New"/>
                <a:cs typeface="Courier New"/>
                <a:sym typeface="Courier New"/>
              </a:rPr>
              <a:t>r</a:t>
            </a:r>
            <a:r>
              <a:rPr b="0" i="0" lang="en-US" sz="1800" u="none" cap="none" strike="noStrike">
                <a:solidFill>
                  <a:srgbClr val="000000"/>
                </a:solidFill>
                <a:latin typeface="Calibri"/>
                <a:ea typeface="Calibri"/>
                <a:cs typeface="Calibri"/>
                <a:sym typeface="Calibri"/>
              </a:rPr>
              <a:t>, </a:t>
            </a:r>
            <a:r>
              <a:rPr b="0" i="0" lang="en-US" sz="1800" u="none" cap="none" strike="noStrike">
                <a:solidFill>
                  <a:srgbClr val="000000"/>
                </a:solidFill>
                <a:latin typeface="Courier New"/>
                <a:ea typeface="Courier New"/>
                <a:cs typeface="Courier New"/>
                <a:sym typeface="Courier New"/>
              </a:rPr>
              <a:t>w</a:t>
            </a:r>
            <a:r>
              <a:rPr b="0" i="0" lang="en-US" sz="1800" u="none" cap="none" strike="noStrike">
                <a:solidFill>
                  <a:srgbClr val="000000"/>
                </a:solidFill>
                <a:latin typeface="Calibri"/>
                <a:ea typeface="Calibri"/>
                <a:cs typeface="Calibri"/>
                <a:sym typeface="Calibri"/>
              </a:rPr>
              <a:t>, and </a:t>
            </a:r>
            <a:r>
              <a:rPr b="0" i="0" lang="en-US" sz="1800" u="none" cap="none" strike="noStrike">
                <a:solidFill>
                  <a:srgbClr val="000000"/>
                </a:solidFill>
                <a:latin typeface="Courier New"/>
                <a:ea typeface="Courier New"/>
                <a:cs typeface="Courier New"/>
                <a:sym typeface="Courier New"/>
              </a:rPr>
              <a:t>x </a:t>
            </a:r>
            <a:r>
              <a:rPr b="0" i="0" lang="en-US" sz="1800" u="none" cap="none" strike="noStrike">
                <a:solidFill>
                  <a:srgbClr val="000000"/>
                </a:solidFill>
                <a:latin typeface="Calibri"/>
                <a:ea typeface="Calibri"/>
                <a:cs typeface="Calibri"/>
                <a:sym typeface="Calibri"/>
              </a:rPr>
              <a:t>permissions.)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6"/>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Directory Permissions </a:t>
            </a:r>
            <a:endParaRPr/>
          </a:p>
        </p:txBody>
      </p:sp>
      <p:sp>
        <p:nvSpPr>
          <p:cNvPr id="553" name="Google Shape;553;p6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54" name="Google Shape;554;p66"/>
          <p:cNvSpPr txBox="1"/>
          <p:nvPr/>
        </p:nvSpPr>
        <p:spPr>
          <a:xfrm>
            <a:off x="224692" y="846026"/>
            <a:ext cx="87630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check the contents of a file with</a:t>
            </a:r>
            <a:r>
              <a:rPr b="0" i="0" lang="en-US" sz="1800" u="none" cap="none" strike="noStrike">
                <a:solidFill>
                  <a:srgbClr val="000000"/>
                </a:solidFill>
                <a:latin typeface="Courier New"/>
                <a:ea typeface="Courier New"/>
                <a:cs typeface="Courier New"/>
                <a:sym typeface="Courier New"/>
              </a:rPr>
              <a:t> ls </a:t>
            </a:r>
            <a:r>
              <a:rPr b="0" i="0" lang="en-US" sz="1800" u="none" cap="none" strike="noStrike">
                <a:solidFill>
                  <a:srgbClr val="000000"/>
                </a:solidFill>
                <a:latin typeface="Calibri"/>
                <a:ea typeface="Calibri"/>
                <a:cs typeface="Calibri"/>
                <a:sym typeface="Calibri"/>
              </a:rPr>
              <a:t>command, you would need read permission</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add or remove files in a directory, you would need write and execute permission</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change to a directory or to go through its contents, you would need execute permission</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list files in a directory using </a:t>
            </a:r>
            <a:r>
              <a:rPr b="0" i="0" lang="en-US" sz="1800" u="none" cap="none" strike="noStrike">
                <a:solidFill>
                  <a:srgbClr val="000000"/>
                </a:solidFill>
                <a:latin typeface="Courier New"/>
                <a:ea typeface="Courier New"/>
                <a:cs typeface="Courier New"/>
                <a:sym typeface="Courier New"/>
              </a:rPr>
              <a:t>ls –l </a:t>
            </a:r>
            <a:r>
              <a:rPr b="0" i="0" lang="en-US" sz="1800" u="none" cap="none" strike="noStrike">
                <a:solidFill>
                  <a:srgbClr val="000000"/>
                </a:solidFill>
                <a:latin typeface="Calibri"/>
                <a:ea typeface="Calibri"/>
                <a:cs typeface="Calibri"/>
                <a:sym typeface="Calibri"/>
              </a:rPr>
              <a:t>command you would need read and execute permissions</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Accessing the content for this class</a:t>
            </a:r>
            <a:endParaRPr/>
          </a:p>
        </p:txBody>
      </p:sp>
      <p:sp>
        <p:nvSpPr>
          <p:cNvPr id="89" name="Google Shape;89;p13"/>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0" lvl="0" marL="76200" rtl="0" algn="l">
              <a:lnSpc>
                <a:spcPct val="100000"/>
              </a:lnSpc>
              <a:spcBef>
                <a:spcPts val="500"/>
              </a:spcBef>
              <a:spcAft>
                <a:spcPts val="0"/>
              </a:spcAft>
              <a:buSzPts val="2400"/>
              <a:buNone/>
            </a:pPr>
            <a:r>
              <a:rPr lang="en-US" u="sng">
                <a:solidFill>
                  <a:schemeClr val="hlink"/>
                </a:solidFill>
                <a:hlinkClick r:id="rId3"/>
              </a:rPr>
              <a:t>https://tinyurl.com/yckewsmy</a:t>
            </a:r>
            <a:r>
              <a:rPr lang="en-US"/>
              <a:t> </a:t>
            </a:r>
            <a:endParaRPr/>
          </a:p>
        </p:txBody>
      </p:sp>
      <p:sp>
        <p:nvSpPr>
          <p:cNvPr id="90" name="Google Shape;90;p1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6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Redirecting Output</a:t>
            </a:r>
            <a:endParaRPr/>
          </a:p>
        </p:txBody>
      </p:sp>
      <p:sp>
        <p:nvSpPr>
          <p:cNvPr id="560" name="Google Shape;560;p6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61" name="Google Shape;561;p67"/>
          <p:cNvSpPr txBox="1"/>
          <p:nvPr/>
        </p:nvSpPr>
        <p:spPr>
          <a:xfrm>
            <a:off x="457200" y="79913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By default, the output is displayed on the screen</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 &gt; ” symbol can be used to redirect the output to a file or a utility (</a:t>
            </a:r>
            <a:r>
              <a:rPr b="0" i="1" lang="en-US" sz="1800" u="none" cap="none" strike="noStrike">
                <a:solidFill>
                  <a:srgbClr val="000000"/>
                </a:solidFill>
                <a:latin typeface="Calibri"/>
                <a:ea typeface="Calibri"/>
                <a:cs typeface="Calibri"/>
                <a:sym typeface="Calibri"/>
              </a:rPr>
              <a:t>e.g., </a:t>
            </a:r>
            <a:r>
              <a:rPr b="0" i="0" lang="en-US" sz="1800" u="none" cap="none" strike="noStrike">
                <a:solidFill>
                  <a:srgbClr val="000000"/>
                </a:solidFill>
                <a:latin typeface="Courier New"/>
                <a:ea typeface="Courier New"/>
                <a:cs typeface="Courier New"/>
                <a:sym typeface="Courier New"/>
              </a:rPr>
              <a:t>ls</a:t>
            </a:r>
            <a:r>
              <a:rPr b="0" i="0" lang="en-US" sz="1800" u="none" cap="none" strike="noStrike">
                <a:solidFill>
                  <a:srgbClr val="000000"/>
                </a:solidFill>
                <a:latin typeface="Calibri"/>
                <a:ea typeface="Calibri"/>
                <a:cs typeface="Calibri"/>
                <a:sym typeface="Calibri"/>
              </a:rPr>
              <a:t>). Example:</a:t>
            </a:r>
            <a:endParaRPr/>
          </a:p>
          <a:p>
            <a:pPr indent="0" lvl="1" marL="457200" marR="0" rtl="0" algn="l">
              <a:lnSpc>
                <a:spcPct val="100000"/>
              </a:lnSpc>
              <a:spcBef>
                <a:spcPts val="360"/>
              </a:spcBef>
              <a:spcAft>
                <a:spcPts val="0"/>
              </a:spcAft>
              <a:buClr>
                <a:srgbClr val="000000"/>
              </a:buClr>
              <a:buSzPts val="1800"/>
              <a:buFont typeface="Arial"/>
              <a:buNone/>
            </a:pPr>
            <a:r>
              <a:rPr b="1" i="0" lang="en-US" sz="1800" u="none" cap="none" strike="noStrike">
                <a:solidFill>
                  <a:srgbClr val="000000"/>
                </a:solidFill>
                <a:latin typeface="Courier New"/>
                <a:ea typeface="Courier New"/>
                <a:cs typeface="Courier New"/>
                <a:sym typeface="Courier New"/>
              </a:rPr>
              <a:t>ls -ltr &gt; myContent</a:t>
            </a:r>
            <a:endParaRPr b="1" i="0" sz="1800" u="none" cap="none" strike="noStrike">
              <a:solidFill>
                <a:srgbClr val="000000"/>
              </a:solidFill>
              <a:latin typeface="Courier New"/>
              <a:ea typeface="Courier New"/>
              <a:cs typeface="Courier New"/>
              <a:sym typeface="Courier New"/>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The “ | “ symbol is used to connect the output of one process to the input of another process</a:t>
            </a:r>
            <a:endParaRPr/>
          </a:p>
          <a:p>
            <a:pPr indent="0" lvl="1"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ls -l | wc -l</a:t>
            </a:r>
            <a:endParaRPr/>
          </a:p>
          <a:p>
            <a:pPr indent="-228600" lvl="0" marL="3429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1" marL="400050" marR="0" rtl="0" algn="l">
              <a:lnSpc>
                <a:spcPct val="100000"/>
              </a:lnSpc>
              <a:spcBef>
                <a:spcPts val="360"/>
              </a:spcBef>
              <a:spcAft>
                <a:spcPts val="0"/>
              </a:spcAft>
              <a:buClr>
                <a:srgbClr val="FF0000"/>
              </a:buClr>
              <a:buSzPts val="1800"/>
              <a:buFont typeface="Arial"/>
              <a:buNone/>
            </a:pPr>
            <a:r>
              <a:rPr b="0" i="0" lang="en-US" sz="1800" u="none" cap="none" strike="noStrike">
                <a:solidFill>
                  <a:srgbClr val="FF0000"/>
                </a:solidFill>
                <a:latin typeface="Courier New"/>
                <a:ea typeface="Courier New"/>
                <a:cs typeface="Courier New"/>
                <a:sym typeface="Courier New"/>
              </a:rPr>
              <a:t>wc </a:t>
            </a:r>
            <a:r>
              <a:rPr b="0" i="0" lang="en-US" sz="1800" u="none" cap="none" strike="noStrike">
                <a:solidFill>
                  <a:srgbClr val="FF0000"/>
                </a:solidFill>
                <a:latin typeface="Calibri"/>
                <a:ea typeface="Calibri"/>
                <a:cs typeface="Calibri"/>
                <a:sym typeface="Calibri"/>
              </a:rPr>
              <a:t>counts the number of lines</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6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Other Directives</a:t>
            </a:r>
            <a:endParaRPr/>
          </a:p>
        </p:txBody>
      </p:sp>
      <p:sp>
        <p:nvSpPr>
          <p:cNvPr id="567" name="Google Shape;567;p6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68" name="Google Shape;568;p68"/>
          <p:cNvSpPr txBox="1"/>
          <p:nvPr/>
        </p:nvSpPr>
        <p:spPr>
          <a:xfrm>
            <a:off x="184154" y="879233"/>
            <a:ext cx="99060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 &lt; ” symbol is used for input redirection</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FF0000"/>
                </a:solidFill>
                <a:latin typeface="Courier New"/>
                <a:ea typeface="Courier New"/>
                <a:cs typeface="Courier New"/>
                <a:sym typeface="Courier New"/>
              </a:rPr>
              <a:t>mail</a:t>
            </a:r>
            <a:r>
              <a:rPr b="1" i="0" lang="en-US" sz="1800" u="none" cap="none" strike="noStrike">
                <a:solidFill>
                  <a:srgbClr val="000000"/>
                </a:solidFill>
                <a:latin typeface="Courier New"/>
                <a:ea typeface="Courier New"/>
                <a:cs typeface="Courier New"/>
                <a:sym typeface="Courier New"/>
              </a:rPr>
              <a:t> –s "CSULA </a:t>
            </a:r>
            <a:r>
              <a:rPr b="1" i="0" lang="en-US" sz="1800" u="none" cap="none" strike="noStrike">
                <a:solidFill>
                  <a:srgbClr val="000000"/>
                </a:solidFill>
                <a:latin typeface="Courier New"/>
                <a:ea typeface="Courier New"/>
                <a:cs typeface="Courier New"/>
                <a:sym typeface="Courier New"/>
              </a:rPr>
              <a:t>class" rauta@tacc.utexas.edu </a:t>
            </a:r>
            <a:r>
              <a:rPr b="1" i="0" lang="en-US" sz="1800" u="none" cap="none" strike="noStrike">
                <a:solidFill>
                  <a:srgbClr val="FF0000"/>
                </a:solidFill>
                <a:latin typeface="Courier New"/>
                <a:ea typeface="Courier New"/>
                <a:cs typeface="Courier New"/>
                <a:sym typeface="Courier New"/>
              </a:rPr>
              <a:t>&lt;</a:t>
            </a:r>
            <a:r>
              <a:rPr b="1" i="0" lang="en-US" sz="1800" u="none" cap="none" strike="noStrike">
                <a:solidFill>
                  <a:srgbClr val="000000"/>
                </a:solidFill>
                <a:latin typeface="Courier New"/>
                <a:ea typeface="Courier New"/>
                <a:cs typeface="Courier New"/>
                <a:sym typeface="Courier New"/>
              </a:rPr>
              <a:t> test.txt </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 &gt;&gt; ” symbol is used for appending output to a file</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cat test3.txt </a:t>
            </a:r>
            <a:r>
              <a:rPr b="1" i="0" lang="en-US" sz="1800" u="none" cap="none" strike="noStrike">
                <a:solidFill>
                  <a:srgbClr val="FF0000"/>
                </a:solidFill>
                <a:latin typeface="Courier New"/>
                <a:ea typeface="Courier New"/>
                <a:cs typeface="Courier New"/>
                <a:sym typeface="Courier New"/>
              </a:rPr>
              <a:t>&gt;&gt; </a:t>
            </a:r>
            <a:r>
              <a:rPr b="1" i="0" lang="en-US" sz="1800" u="none" cap="none" strike="noStrike">
                <a:solidFill>
                  <a:srgbClr val="000000"/>
                </a:solidFill>
                <a:latin typeface="Courier New"/>
                <a:ea typeface="Courier New"/>
                <a:cs typeface="Courier New"/>
                <a:sym typeface="Courier New"/>
              </a:rPr>
              <a:t>test.txt</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 ; ” is used to execute multiple commands in one step</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a:t>
            </a:r>
            <a:r>
              <a:rPr b="1" i="0" lang="en-US" sz="1800" u="none" cap="none" strike="noStrike">
                <a:solidFill>
                  <a:srgbClr val="000000"/>
                </a:solidFill>
                <a:latin typeface="Courier New"/>
                <a:ea typeface="Courier New"/>
                <a:cs typeface="Courier New"/>
                <a:sym typeface="Courier New"/>
              </a:rPr>
              <a:t>clear</a:t>
            </a:r>
            <a:r>
              <a:rPr b="1" i="0" lang="en-US" sz="1800" u="none" cap="none" strike="noStrike">
                <a:solidFill>
                  <a:srgbClr val="FF0000"/>
                </a:solidFill>
                <a:latin typeface="Courier New"/>
                <a:ea typeface="Courier New"/>
                <a:cs typeface="Courier New"/>
                <a:sym typeface="Courier New"/>
              </a:rPr>
              <a:t>;</a:t>
            </a:r>
            <a:r>
              <a:rPr b="1" i="0" lang="en-US" sz="1800" u="none" cap="none" strike="noStrike">
                <a:solidFill>
                  <a:srgbClr val="000000"/>
                </a:solidFill>
                <a:latin typeface="Courier New"/>
                <a:ea typeface="Courier New"/>
                <a:cs typeface="Courier New"/>
                <a:sym typeface="Courier New"/>
              </a:rPr>
              <a:t>date</a:t>
            </a:r>
            <a:endParaRPr b="1" i="0" sz="18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6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Process and process control</a:t>
            </a:r>
            <a:endParaRPr/>
          </a:p>
        </p:txBody>
      </p:sp>
      <p:sp>
        <p:nvSpPr>
          <p:cNvPr id="574" name="Google Shape;574;p6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575" name="Google Shape;575;p69"/>
          <p:cNvSpPr txBox="1"/>
          <p:nvPr/>
        </p:nvSpPr>
        <p:spPr>
          <a:xfrm>
            <a:off x="304800" y="877279"/>
            <a:ext cx="85344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Courier New"/>
                <a:ea typeface="Courier New"/>
                <a:cs typeface="Courier New"/>
                <a:sym typeface="Courier New"/>
              </a:rPr>
              <a:t>ps</a:t>
            </a:r>
            <a:r>
              <a:rPr b="0" i="0" lang="en-US" sz="2400" u="none" cap="none" strike="noStrike">
                <a:solidFill>
                  <a:srgbClr val="000000"/>
                </a:solidFill>
                <a:latin typeface="Calibri"/>
                <a:ea typeface="Calibri"/>
                <a:cs typeface="Calibri"/>
                <a:sym typeface="Calibri"/>
              </a:rPr>
              <a:t> – display process information on the system</a:t>
            </a:r>
            <a:endParaRPr/>
          </a:p>
          <a:p>
            <a:pPr indent="-342900" lvl="0" marL="342900" marR="0" rtl="0" algn="l">
              <a:lnSpc>
                <a:spcPct val="100000"/>
              </a:lnSpc>
              <a:spcBef>
                <a:spcPts val="480"/>
              </a:spcBef>
              <a:spcAft>
                <a:spcPts val="0"/>
              </a:spcAft>
              <a:buClr>
                <a:srgbClr val="000000"/>
              </a:buClr>
              <a:buSzPts val="2400"/>
              <a:buFont typeface="Arial"/>
              <a:buChar char="•"/>
            </a:pPr>
            <a:r>
              <a:rPr b="0" i="0" lang="en-US" sz="2400" u="none" cap="none" strike="noStrike">
                <a:solidFill>
                  <a:srgbClr val="000000"/>
                </a:solidFill>
                <a:latin typeface="Courier New"/>
                <a:ea typeface="Courier New"/>
                <a:cs typeface="Courier New"/>
                <a:sym typeface="Courier New"/>
              </a:rPr>
              <a:t>kill </a:t>
            </a:r>
            <a:r>
              <a:rPr b="0" i="1" lang="en-US" sz="2400" u="none" cap="none" strike="noStrike">
                <a:solidFill>
                  <a:srgbClr val="000000"/>
                </a:solidFill>
                <a:latin typeface="Courier New"/>
                <a:ea typeface="Courier New"/>
                <a:cs typeface="Courier New"/>
                <a:sym typeface="Courier New"/>
              </a:rPr>
              <a:t>pid</a:t>
            </a:r>
            <a:r>
              <a:rPr b="0" i="0" lang="en-US" sz="2400" u="none" cap="none" strike="noStrike">
                <a:solidFill>
                  <a:srgbClr val="000000"/>
                </a:solidFill>
                <a:latin typeface="Courier New"/>
                <a:ea typeface="Courier New"/>
                <a:cs typeface="Courier New"/>
                <a:sym typeface="Courier New"/>
              </a:rPr>
              <a:t> </a:t>
            </a:r>
            <a:r>
              <a:rPr b="0" i="0" lang="en-US" sz="2400" u="none" cap="none" strike="noStrike">
                <a:solidFill>
                  <a:srgbClr val="000000"/>
                </a:solidFill>
                <a:latin typeface="Calibri"/>
                <a:ea typeface="Calibri"/>
                <a:cs typeface="Calibri"/>
                <a:sym typeface="Calibri"/>
              </a:rPr>
              <a:t>– terminates the process id</a:t>
            </a:r>
            <a:endParaRPr/>
          </a:p>
          <a:p>
            <a:pPr indent="-342900" lvl="0" marL="342900" marR="0" rtl="0" algn="l">
              <a:lnSpc>
                <a:spcPct val="100000"/>
              </a:lnSpc>
              <a:spcBef>
                <a:spcPts val="480"/>
              </a:spcBef>
              <a:spcAft>
                <a:spcPts val="0"/>
              </a:spcAft>
              <a:buClr>
                <a:srgbClr val="000000"/>
              </a:buClr>
              <a:buSzPts val="2400"/>
              <a:buFont typeface="Arial"/>
              <a:buChar char="•"/>
            </a:pPr>
            <a:r>
              <a:rPr b="0" i="0" lang="en-US" sz="2400" u="none" cap="none" strike="noStrike">
                <a:solidFill>
                  <a:srgbClr val="000000"/>
                </a:solidFill>
                <a:latin typeface="Courier New"/>
                <a:ea typeface="Courier New"/>
                <a:cs typeface="Courier New"/>
                <a:sym typeface="Courier New"/>
              </a:rPr>
              <a:t> ^c </a:t>
            </a:r>
            <a:r>
              <a:rPr b="0" i="0" lang="en-US" sz="2400" u="none" cap="none" strike="noStrike">
                <a:solidFill>
                  <a:srgbClr val="000000"/>
                </a:solidFill>
                <a:latin typeface="Calibri"/>
                <a:ea typeface="Calibri"/>
                <a:cs typeface="Calibri"/>
                <a:sym typeface="Calibri"/>
              </a:rPr>
              <a:t>(CTRL+c) terminates the running program</a:t>
            </a:r>
            <a:endParaRPr/>
          </a:p>
          <a:p>
            <a:pPr indent="0" lvl="0" marL="0" marR="0" rtl="0" algn="l">
              <a:lnSpc>
                <a:spcPct val="100000"/>
              </a:lnSpc>
              <a:spcBef>
                <a:spcPts val="48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a:t>
            </a:r>
            <a:r>
              <a:rPr b="1" i="0" lang="en-US" sz="2000" u="none" cap="none" strike="noStrike">
                <a:solidFill>
                  <a:srgbClr val="000000"/>
                </a:solidFill>
                <a:latin typeface="Arial"/>
                <a:ea typeface="Arial"/>
                <a:cs typeface="Arial"/>
                <a:sym typeface="Arial"/>
              </a:rPr>
              <a:t>ps</a:t>
            </a:r>
            <a:endParaRPr b="1" i="0" sz="20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PID TTY          TIME CMD</a:t>
            </a:r>
            <a:endParaRPr/>
          </a:p>
          <a:p>
            <a:pPr indent="0" lvl="0" marL="0" marR="0" rtl="0" algn="l">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20482 pts/32   00:00:00 bash</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4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21035 pts/32   00:00:00 ps</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7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Basic commands Recap</a:t>
            </a:r>
            <a:endParaRPr/>
          </a:p>
        </p:txBody>
      </p:sp>
      <p:sp>
        <p:nvSpPr>
          <p:cNvPr id="582" name="Google Shape;582;p70"/>
          <p:cNvSpPr txBox="1"/>
          <p:nvPr>
            <p:ph idx="1" type="body"/>
          </p:nvPr>
        </p:nvSpPr>
        <p:spPr>
          <a:xfrm>
            <a:off x="1222006" y="1011794"/>
            <a:ext cx="2657400" cy="3263400"/>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hostname</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pwd</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ls</a:t>
            </a:r>
            <a:endParaRPr b="1">
              <a:latin typeface="Courier New"/>
              <a:ea typeface="Courier New"/>
              <a:cs typeface="Courier New"/>
              <a:sym typeface="Courier New"/>
            </a:endParaRPr>
          </a:p>
          <a:p>
            <a:pPr indent="-298450" lvl="1" marL="685800" rtl="0" algn="l">
              <a:lnSpc>
                <a:spcPct val="100000"/>
              </a:lnSpc>
              <a:spcBef>
                <a:spcPts val="0"/>
              </a:spcBef>
              <a:spcAft>
                <a:spcPts val="0"/>
              </a:spcAft>
              <a:buSzPts val="2100"/>
              <a:buFont typeface="Courier New"/>
              <a:buChar char="–"/>
            </a:pPr>
            <a:r>
              <a:rPr b="1" lang="en-US">
                <a:latin typeface="Courier New"/>
                <a:ea typeface="Courier New"/>
                <a:cs typeface="Courier New"/>
                <a:sym typeface="Courier New"/>
              </a:rPr>
              <a:t>-ltrah</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cd</a:t>
            </a:r>
            <a:endParaRPr b="1">
              <a:latin typeface="Courier New"/>
              <a:ea typeface="Courier New"/>
              <a:cs typeface="Courier New"/>
              <a:sym typeface="Courier New"/>
            </a:endParaRPr>
          </a:p>
          <a:p>
            <a:pPr indent="-298450" lvl="1" marL="685800" rtl="0" algn="l">
              <a:lnSpc>
                <a:spcPct val="100000"/>
              </a:lnSpc>
              <a:spcBef>
                <a:spcPts val="0"/>
              </a:spcBef>
              <a:spcAft>
                <a:spcPts val="0"/>
              </a:spcAft>
              <a:buSzPts val="2100"/>
              <a:buFont typeface="Courier New"/>
              <a:buChar char="–"/>
            </a:pPr>
            <a:r>
              <a:rPr b="1" lang="en-US">
                <a:latin typeface="Courier New"/>
                <a:ea typeface="Courier New"/>
                <a:cs typeface="Courier New"/>
                <a:sym typeface="Courier New"/>
              </a:rPr>
              <a:t>~</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mkdir</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cp</a:t>
            </a:r>
            <a:endParaRPr b="1">
              <a:latin typeface="Courier New"/>
              <a:ea typeface="Courier New"/>
              <a:cs typeface="Courier New"/>
              <a:sym typeface="Courier New"/>
            </a:endParaRPr>
          </a:p>
        </p:txBody>
      </p:sp>
      <p:sp>
        <p:nvSpPr>
          <p:cNvPr id="583" name="Google Shape;583;p7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584" name="Google Shape;584;p70"/>
          <p:cNvSpPr txBox="1"/>
          <p:nvPr>
            <p:ph idx="1" type="body"/>
          </p:nvPr>
        </p:nvSpPr>
        <p:spPr>
          <a:xfrm>
            <a:off x="4710831" y="1011794"/>
            <a:ext cx="2657400" cy="3263400"/>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history</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cat</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rm</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mv</a:t>
            </a: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exit</a:t>
            </a:r>
            <a:endParaRPr b="1">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Command Line Text Editors</a:t>
            </a:r>
            <a:endParaRPr/>
          </a:p>
        </p:txBody>
      </p:sp>
      <p:sp>
        <p:nvSpPr>
          <p:cNvPr id="591" name="Google Shape;591;p7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592" name="Google Shape;592;p71"/>
          <p:cNvPicPr preferRelativeResize="0"/>
          <p:nvPr/>
        </p:nvPicPr>
        <p:blipFill rotWithShape="1">
          <a:blip r:embed="rId3">
            <a:alphaModFix/>
          </a:blip>
          <a:srcRect b="0" l="0" r="0" t="0"/>
          <a:stretch/>
        </p:blipFill>
        <p:spPr>
          <a:xfrm>
            <a:off x="2330100" y="890334"/>
            <a:ext cx="4483800" cy="3362831"/>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7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Imagine if you, will a time when ...</a:t>
            </a:r>
            <a:endParaRPr/>
          </a:p>
        </p:txBody>
      </p:sp>
      <p:sp>
        <p:nvSpPr>
          <p:cNvPr id="599" name="Google Shape;599;p7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600" name="Google Shape;600;p72"/>
          <p:cNvPicPr preferRelativeResize="0"/>
          <p:nvPr/>
        </p:nvPicPr>
        <p:blipFill rotWithShape="1">
          <a:blip r:embed="rId3">
            <a:alphaModFix/>
          </a:blip>
          <a:srcRect b="0" l="0" r="0" t="0"/>
          <a:stretch/>
        </p:blipFill>
        <p:spPr>
          <a:xfrm>
            <a:off x="114300" y="1382419"/>
            <a:ext cx="8915402" cy="2911732"/>
          </a:xfrm>
          <a:prstGeom prst="rect">
            <a:avLst/>
          </a:prstGeom>
          <a:noFill/>
          <a:ln>
            <a:noFill/>
          </a:ln>
          <a:effectLst>
            <a:outerShdw blurRad="57150" rotWithShape="0" algn="bl" dir="5400000" dist="19050">
              <a:srgbClr val="000000">
                <a:alpha val="49803"/>
              </a:srgbClr>
            </a:outerShdw>
          </a:effectLst>
        </p:spPr>
      </p:pic>
      <p:pic>
        <p:nvPicPr>
          <p:cNvPr id="601" name="Google Shape;601;p72"/>
          <p:cNvPicPr preferRelativeResize="0"/>
          <p:nvPr/>
        </p:nvPicPr>
        <p:blipFill rotWithShape="1">
          <a:blip r:embed="rId4">
            <a:alphaModFix/>
          </a:blip>
          <a:srcRect b="0" l="0" r="0" t="0"/>
          <a:stretch/>
        </p:blipFill>
        <p:spPr>
          <a:xfrm>
            <a:off x="0" y="1041888"/>
            <a:ext cx="9143999" cy="35169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0"/>
                                        </p:tgtEl>
                                        <p:attrNameLst>
                                          <p:attrName>style.visibility</p:attrName>
                                        </p:attrNameLst>
                                      </p:cBhvr>
                                      <p:to>
                                        <p:strVal val="hidden"/>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Google Shape;607;p7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It is up to you to choose your editor</a:t>
            </a:r>
            <a:endParaRPr/>
          </a:p>
        </p:txBody>
      </p:sp>
      <p:sp>
        <p:nvSpPr>
          <p:cNvPr id="608" name="Google Shape;608;p73"/>
          <p:cNvSpPr txBox="1"/>
          <p:nvPr>
            <p:ph idx="1" type="body"/>
          </p:nvPr>
        </p:nvSpPr>
        <p:spPr>
          <a:xfrm>
            <a:off x="628650" y="1364006"/>
            <a:ext cx="7886700" cy="3263400"/>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Font typeface="Courier New"/>
              <a:buChar char="•"/>
            </a:pPr>
            <a:r>
              <a:rPr b="1" lang="en-US">
                <a:latin typeface="Courier New"/>
                <a:ea typeface="Courier New"/>
                <a:cs typeface="Courier New"/>
                <a:sym typeface="Courier New"/>
              </a:rPr>
              <a:t>nano</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vi </a:t>
            </a:r>
            <a:br>
              <a:rPr b="1" lang="en-US">
                <a:latin typeface="Courier New"/>
                <a:ea typeface="Courier New"/>
                <a:cs typeface="Courier New"/>
                <a:sym typeface="Courier New"/>
              </a:rPr>
            </a:br>
            <a:endParaRPr b="1">
              <a:latin typeface="Courier New"/>
              <a:ea typeface="Courier New"/>
              <a:cs typeface="Courier New"/>
              <a:sym typeface="Courier New"/>
            </a:endParaRPr>
          </a:p>
          <a:p>
            <a:pPr indent="-317500" lvl="0" marL="342900" rtl="0" algn="l">
              <a:lnSpc>
                <a:spcPct val="100000"/>
              </a:lnSpc>
              <a:spcBef>
                <a:spcPts val="0"/>
              </a:spcBef>
              <a:spcAft>
                <a:spcPts val="0"/>
              </a:spcAft>
              <a:buSzPts val="2400"/>
              <a:buFont typeface="Courier New"/>
              <a:buChar char="•"/>
            </a:pPr>
            <a:r>
              <a:rPr b="1" lang="en-US">
                <a:latin typeface="Courier New"/>
                <a:ea typeface="Courier New"/>
                <a:cs typeface="Courier New"/>
                <a:sym typeface="Courier New"/>
              </a:rPr>
              <a:t>emacs</a:t>
            </a:r>
            <a:br>
              <a:rPr b="1" lang="en-US">
                <a:latin typeface="Courier New"/>
                <a:ea typeface="Courier New"/>
                <a:cs typeface="Courier New"/>
                <a:sym typeface="Courier New"/>
              </a:rPr>
            </a:br>
            <a:endParaRPr b="1">
              <a:latin typeface="Courier New"/>
              <a:ea typeface="Courier New"/>
              <a:cs typeface="Courier New"/>
              <a:sym typeface="Courier New"/>
            </a:endParaRPr>
          </a:p>
        </p:txBody>
      </p:sp>
      <p:sp>
        <p:nvSpPr>
          <p:cNvPr id="609" name="Google Shape;609;p7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610" name="Google Shape;610;p73"/>
          <p:cNvPicPr preferRelativeResize="0"/>
          <p:nvPr/>
        </p:nvPicPr>
        <p:blipFill rotWithShape="1">
          <a:blip r:embed="rId3">
            <a:alphaModFix/>
          </a:blip>
          <a:srcRect b="0" l="0" r="0" t="0"/>
          <a:stretch/>
        </p:blipFill>
        <p:spPr>
          <a:xfrm>
            <a:off x="2445675" y="761466"/>
            <a:ext cx="6523746" cy="3010960"/>
          </a:xfrm>
          <a:prstGeom prst="rect">
            <a:avLst/>
          </a:prstGeom>
          <a:noFill/>
          <a:ln>
            <a:noFill/>
          </a:ln>
        </p:spPr>
      </p:pic>
      <p:sp>
        <p:nvSpPr>
          <p:cNvPr id="611" name="Google Shape;611;p73"/>
          <p:cNvSpPr txBox="1"/>
          <p:nvPr/>
        </p:nvSpPr>
        <p:spPr>
          <a:xfrm>
            <a:off x="2732250" y="3901444"/>
            <a:ext cx="5356800" cy="432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Ref: </a:t>
            </a:r>
            <a:r>
              <a:rPr b="0" i="0" lang="en-US" sz="1100" u="sng" cap="none" strike="noStrike">
                <a:solidFill>
                  <a:schemeClr val="hlink"/>
                </a:solidFill>
                <a:latin typeface="Arial"/>
                <a:ea typeface="Arial"/>
                <a:cs typeface="Arial"/>
                <a:sym typeface="Arial"/>
                <a:hlinkClick r:id="rId4"/>
              </a:rPr>
              <a:t>https://www.reddit.com/r/vim/comments/5trtbj/and_the_text_editor_of_the_year_is/</a:t>
            </a:r>
            <a:r>
              <a:rPr b="0" i="0" lang="en-US"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7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nano</a:t>
            </a:r>
            <a:endParaRPr/>
          </a:p>
        </p:txBody>
      </p:sp>
      <p:sp>
        <p:nvSpPr>
          <p:cNvPr id="618" name="Google Shape;618;p7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619" name="Google Shape;619;p74"/>
          <p:cNvPicPr preferRelativeResize="0"/>
          <p:nvPr/>
        </p:nvPicPr>
        <p:blipFill rotWithShape="1">
          <a:blip r:embed="rId3">
            <a:alphaModFix/>
          </a:blip>
          <a:srcRect b="0" l="0" r="0" t="0"/>
          <a:stretch/>
        </p:blipFill>
        <p:spPr>
          <a:xfrm>
            <a:off x="2101350" y="663281"/>
            <a:ext cx="5880565" cy="3646781"/>
          </a:xfrm>
          <a:prstGeom prst="rect">
            <a:avLst/>
          </a:prstGeom>
          <a:noFill/>
          <a:ln>
            <a:noFill/>
          </a:ln>
        </p:spPr>
      </p:pic>
      <p:sp>
        <p:nvSpPr>
          <p:cNvPr id="620" name="Google Shape;620;p74"/>
          <p:cNvSpPr txBox="1"/>
          <p:nvPr/>
        </p:nvSpPr>
        <p:spPr>
          <a:xfrm>
            <a:off x="463106" y="1047038"/>
            <a:ext cx="1315500" cy="2383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To exit: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press [Ctrl] [X] and then </a:t>
            </a:r>
            <a:r>
              <a:rPr b="1" i="0" lang="en-US" sz="1800" u="none" cap="none" strike="noStrike">
                <a:solidFill>
                  <a:srgbClr val="000000"/>
                </a:solidFill>
                <a:latin typeface="Courier New"/>
                <a:ea typeface="Courier New"/>
                <a:cs typeface="Courier New"/>
                <a:sym typeface="Courier New"/>
              </a:rPr>
              <a:t>N</a:t>
            </a:r>
            <a:r>
              <a:rPr b="0" i="0" lang="en-US" sz="1800" u="none" cap="none" strike="noStrike">
                <a:solidFill>
                  <a:srgbClr val="000000"/>
                </a:solidFill>
                <a:latin typeface="Arial"/>
                <a:ea typeface="Arial"/>
                <a:cs typeface="Arial"/>
                <a:sym typeface="Arial"/>
              </a:rPr>
              <a:t> and [Enter] to not save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7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vi/vim</a:t>
            </a:r>
            <a:endParaRPr/>
          </a:p>
        </p:txBody>
      </p:sp>
      <p:sp>
        <p:nvSpPr>
          <p:cNvPr id="627" name="Google Shape;627;p7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628" name="Google Shape;628;p75"/>
          <p:cNvPicPr preferRelativeResize="0"/>
          <p:nvPr/>
        </p:nvPicPr>
        <p:blipFill rotWithShape="1">
          <a:blip r:embed="rId3">
            <a:alphaModFix/>
          </a:blip>
          <a:srcRect b="0" l="0" r="0" t="0"/>
          <a:stretch/>
        </p:blipFill>
        <p:spPr>
          <a:xfrm>
            <a:off x="2090288" y="663281"/>
            <a:ext cx="5880565" cy="3646781"/>
          </a:xfrm>
          <a:prstGeom prst="rect">
            <a:avLst/>
          </a:prstGeom>
          <a:noFill/>
          <a:ln>
            <a:noFill/>
          </a:ln>
        </p:spPr>
      </p:pic>
      <p:sp>
        <p:nvSpPr>
          <p:cNvPr id="629" name="Google Shape;629;p75"/>
          <p:cNvSpPr txBox="1"/>
          <p:nvPr/>
        </p:nvSpPr>
        <p:spPr>
          <a:xfrm>
            <a:off x="386906" y="1047038"/>
            <a:ext cx="1315500" cy="2383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To exit: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press [Esc] and then type </a:t>
            </a:r>
            <a:r>
              <a:rPr b="1" i="0" lang="en-US" sz="1800" u="none" cap="none" strike="noStrike">
                <a:solidFill>
                  <a:srgbClr val="000000"/>
                </a:solidFill>
                <a:latin typeface="Courier New"/>
                <a:ea typeface="Courier New"/>
                <a:cs typeface="Courier New"/>
                <a:sym typeface="Courier New"/>
              </a:rPr>
              <a:t>:q!</a:t>
            </a:r>
            <a:r>
              <a:rPr b="0" i="0" lang="en-US" sz="1800" u="none" cap="none" strike="noStrike">
                <a:solidFill>
                  <a:srgbClr val="000000"/>
                </a:solidFill>
                <a:latin typeface="Arial"/>
                <a:ea typeface="Arial"/>
                <a:cs typeface="Arial"/>
                <a:sym typeface="Arial"/>
              </a:rPr>
              <a:t> and [Enter] to not save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emacs</a:t>
            </a:r>
            <a:endParaRPr/>
          </a:p>
        </p:txBody>
      </p:sp>
      <p:sp>
        <p:nvSpPr>
          <p:cNvPr id="636" name="Google Shape;636;p7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637" name="Google Shape;637;p76"/>
          <p:cNvSpPr txBox="1"/>
          <p:nvPr/>
        </p:nvSpPr>
        <p:spPr>
          <a:xfrm>
            <a:off x="481988" y="981919"/>
            <a:ext cx="1315500" cy="23835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To exit: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press [Ctrl][x] then [Ctrl][c] to not save</a:t>
            </a:r>
            <a:endParaRPr b="0" i="0" sz="1800" u="none" cap="none" strike="noStrike">
              <a:solidFill>
                <a:srgbClr val="000000"/>
              </a:solidFill>
              <a:latin typeface="Arial"/>
              <a:ea typeface="Arial"/>
              <a:cs typeface="Arial"/>
              <a:sym typeface="Arial"/>
            </a:endParaRPr>
          </a:p>
        </p:txBody>
      </p:sp>
      <p:pic>
        <p:nvPicPr>
          <p:cNvPr id="638" name="Google Shape;638;p76"/>
          <p:cNvPicPr preferRelativeResize="0"/>
          <p:nvPr/>
        </p:nvPicPr>
        <p:blipFill rotWithShape="1">
          <a:blip r:embed="rId3">
            <a:alphaModFix/>
          </a:blip>
          <a:srcRect b="0" l="0" r="0" t="0"/>
          <a:stretch/>
        </p:blipFill>
        <p:spPr>
          <a:xfrm>
            <a:off x="2302631" y="663281"/>
            <a:ext cx="5880565" cy="36467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457200" y="1583849"/>
            <a:ext cx="8229600" cy="7962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Section 1: History of Linux, Basic Commands, and Connecting to the Stampede2 Supercomputer</a:t>
            </a:r>
            <a:endParaRPr/>
          </a:p>
        </p:txBody>
      </p:sp>
      <p:sp>
        <p:nvSpPr>
          <p:cNvPr id="96" name="Google Shape;96;p1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7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Quick vim exercise</a:t>
            </a:r>
            <a:endParaRPr/>
          </a:p>
        </p:txBody>
      </p:sp>
      <p:sp>
        <p:nvSpPr>
          <p:cNvPr id="645" name="Google Shape;645;p77"/>
          <p:cNvSpPr txBox="1"/>
          <p:nvPr>
            <p:ph idx="1" type="body"/>
          </p:nvPr>
        </p:nvSpPr>
        <p:spPr>
          <a:xfrm>
            <a:off x="281775" y="872844"/>
            <a:ext cx="4125600" cy="33978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rPr b="1" lang="en-US" sz="1800"/>
              <a:t>Goal:</a:t>
            </a:r>
            <a:r>
              <a:rPr lang="en-US" sz="1800"/>
              <a:t> Type: </a:t>
            </a:r>
            <a:endParaRPr sz="1800"/>
          </a:p>
          <a:p>
            <a:pPr indent="50800" lvl="0" marL="254000" rtl="0" algn="l">
              <a:lnSpc>
                <a:spcPct val="100000"/>
              </a:lnSpc>
              <a:spcBef>
                <a:spcPts val="500"/>
              </a:spcBef>
              <a:spcAft>
                <a:spcPts val="0"/>
              </a:spcAft>
              <a:buSzPts val="2400"/>
              <a:buNone/>
            </a:pPr>
            <a:r>
              <a:rPr lang="en-US" sz="1800"/>
              <a:t>“</a:t>
            </a:r>
            <a:r>
              <a:rPr i="1" lang="en-US" sz="1800"/>
              <a:t>The quick brown fox jumps over the lazy dog.</a:t>
            </a:r>
            <a:r>
              <a:rPr lang="en-US" sz="1800"/>
              <a:t>” </a:t>
            </a:r>
            <a:br>
              <a:rPr lang="en-US" sz="1800"/>
            </a:br>
            <a:r>
              <a:rPr lang="en-US" sz="1800"/>
              <a:t>into a text file in your home directory. </a:t>
            </a:r>
            <a:endParaRPr sz="1800"/>
          </a:p>
          <a:p>
            <a:pPr indent="50800" lvl="0" marL="254000" rtl="0" algn="l">
              <a:lnSpc>
                <a:spcPct val="100000"/>
              </a:lnSpc>
              <a:spcBef>
                <a:spcPts val="500"/>
              </a:spcBef>
              <a:spcAft>
                <a:spcPts val="0"/>
              </a:spcAft>
              <a:buSzPts val="2400"/>
              <a:buNone/>
            </a:pPr>
            <a:r>
              <a:t/>
            </a:r>
            <a:endParaRPr sz="1800"/>
          </a:p>
          <a:p>
            <a:pPr indent="50800" lvl="0" marL="254000" rtl="0" algn="l">
              <a:lnSpc>
                <a:spcPct val="100000"/>
              </a:lnSpc>
              <a:spcBef>
                <a:spcPts val="500"/>
              </a:spcBef>
              <a:spcAft>
                <a:spcPts val="0"/>
              </a:spcAft>
              <a:buSzPts val="2400"/>
              <a:buNone/>
            </a:pPr>
            <a:r>
              <a:rPr b="1" lang="en-US" sz="1800"/>
              <a:t>Hints:</a:t>
            </a:r>
            <a:endParaRPr b="1" sz="1800"/>
          </a:p>
          <a:p>
            <a:pPr indent="-279400" lvl="0" marL="342900" rtl="0" algn="l">
              <a:lnSpc>
                <a:spcPct val="100000"/>
              </a:lnSpc>
              <a:spcBef>
                <a:spcPts val="500"/>
              </a:spcBef>
              <a:spcAft>
                <a:spcPts val="0"/>
              </a:spcAft>
              <a:buSzPts val="1800"/>
              <a:buChar char="•"/>
            </a:pPr>
            <a:r>
              <a:rPr lang="en-US" sz="1800"/>
              <a:t>Do not touch your mouse/trackpad!!!</a:t>
            </a:r>
            <a:endParaRPr sz="1800"/>
          </a:p>
          <a:p>
            <a:pPr indent="-279400" lvl="0" marL="342900" rtl="0" algn="l">
              <a:lnSpc>
                <a:spcPct val="100000"/>
              </a:lnSpc>
              <a:spcBef>
                <a:spcPts val="0"/>
              </a:spcBef>
              <a:spcAft>
                <a:spcPts val="0"/>
              </a:spcAft>
              <a:buSzPts val="1800"/>
              <a:buChar char="•"/>
            </a:pPr>
            <a:r>
              <a:rPr b="1" lang="en-US" sz="1800">
                <a:latin typeface="Courier New"/>
                <a:ea typeface="Courier New"/>
                <a:cs typeface="Courier New"/>
                <a:sym typeface="Courier New"/>
              </a:rPr>
              <a:t>vi filename.txt</a:t>
            </a:r>
            <a:r>
              <a:rPr lang="en-US" sz="1800"/>
              <a:t> to start</a:t>
            </a:r>
            <a:endParaRPr sz="1800"/>
          </a:p>
          <a:p>
            <a:pPr indent="-279400" lvl="0" marL="342900" rtl="0" algn="l">
              <a:lnSpc>
                <a:spcPct val="100000"/>
              </a:lnSpc>
              <a:spcBef>
                <a:spcPts val="0"/>
              </a:spcBef>
              <a:spcAft>
                <a:spcPts val="0"/>
              </a:spcAft>
              <a:buSzPts val="1800"/>
              <a:buChar char="•"/>
            </a:pPr>
            <a:r>
              <a:rPr lang="en-US" sz="1800"/>
              <a:t>Use </a:t>
            </a:r>
            <a:r>
              <a:rPr b="1" lang="en-US" sz="1800">
                <a:latin typeface="Courier New"/>
                <a:ea typeface="Courier New"/>
                <a:cs typeface="Courier New"/>
                <a:sym typeface="Courier New"/>
              </a:rPr>
              <a:t>i </a:t>
            </a:r>
            <a:r>
              <a:rPr lang="en-US" sz="1800"/>
              <a:t>to enter insert mode</a:t>
            </a:r>
            <a:endParaRPr sz="1800"/>
          </a:p>
          <a:p>
            <a:pPr indent="-279400" lvl="0" marL="342900" rtl="0" algn="l">
              <a:lnSpc>
                <a:spcPct val="100000"/>
              </a:lnSpc>
              <a:spcBef>
                <a:spcPts val="0"/>
              </a:spcBef>
              <a:spcAft>
                <a:spcPts val="0"/>
              </a:spcAft>
              <a:buSzPts val="1800"/>
              <a:buChar char="•"/>
            </a:pPr>
            <a:r>
              <a:rPr lang="en-US" sz="1800"/>
              <a:t>Use [Esc] to leave insert mode</a:t>
            </a:r>
            <a:endParaRPr sz="1800"/>
          </a:p>
          <a:p>
            <a:pPr indent="50800" lvl="0" marL="254000" rtl="0" algn="l">
              <a:lnSpc>
                <a:spcPct val="100000"/>
              </a:lnSpc>
              <a:spcBef>
                <a:spcPts val="500"/>
              </a:spcBef>
              <a:spcAft>
                <a:spcPts val="0"/>
              </a:spcAft>
              <a:buSzPts val="2400"/>
              <a:buNone/>
            </a:pPr>
            <a:r>
              <a:t/>
            </a:r>
            <a:endParaRPr sz="1800"/>
          </a:p>
        </p:txBody>
      </p:sp>
      <p:sp>
        <p:nvSpPr>
          <p:cNvPr id="646" name="Google Shape;646;p7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graphicFrame>
        <p:nvGraphicFramePr>
          <p:cNvPr id="647" name="Google Shape;647;p77"/>
          <p:cNvGraphicFramePr/>
          <p:nvPr/>
        </p:nvGraphicFramePr>
        <p:xfrm>
          <a:off x="4480125" y="80719"/>
          <a:ext cx="3000000" cy="3000000"/>
        </p:xfrm>
        <a:graphic>
          <a:graphicData uri="http://schemas.openxmlformats.org/drawingml/2006/table">
            <a:tbl>
              <a:tblPr>
                <a:noFill/>
                <a:tableStyleId>{F96A2F01-95F1-4E28-8DCE-79CD1D1D620F}</a:tableStyleId>
              </a:tblPr>
              <a:tblGrid>
                <a:gridCol w="1475575"/>
                <a:gridCol w="2972825"/>
              </a:tblGrid>
              <a:tr h="481850">
                <a:tc>
                  <a:txBody>
                    <a:bodyPr>
                      <a:noAutofit/>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rgbClr val="24292E"/>
                          </a:solidFill>
                        </a:rPr>
                        <a:t>Command</a:t>
                      </a:r>
                      <a:endParaRPr b="1"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Clr>
                          <a:srgbClr val="000000"/>
                        </a:buClr>
                        <a:buSzPts val="1400"/>
                        <a:buFont typeface="Arial"/>
                        <a:buNone/>
                      </a:pPr>
                      <a:r>
                        <a:rPr b="1" lang="en-US" sz="1400" u="none" cap="none" strike="noStrike">
                          <a:solidFill>
                            <a:srgbClr val="24292E"/>
                          </a:solidFill>
                        </a:rPr>
                        <a:t>Effect</a:t>
                      </a:r>
                      <a:endParaRPr b="1"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vim file.txt</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open "file.txt" and edit with </a:t>
                      </a:r>
                      <a:r>
                        <a:rPr lang="en-US" sz="1400" u="none" cap="none" strike="noStrike">
                          <a:solidFill>
                            <a:srgbClr val="24292E"/>
                          </a:solidFill>
                          <a:latin typeface="Verdana"/>
                          <a:ea typeface="Verdana"/>
                          <a:cs typeface="Verdana"/>
                          <a:sym typeface="Verdana"/>
                        </a:rPr>
                        <a:t>vim</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i</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toggle to insert mode</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&lt;Esc&gt;</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toggle to normal mode</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&lt;arrow keys&gt;</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navigate the file</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:q</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quit editing the file</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:q!</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quit editing the file without saving</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:w</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save the file, continue editing</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r h="481850">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latin typeface="Verdana"/>
                          <a:ea typeface="Verdana"/>
                          <a:cs typeface="Verdana"/>
                          <a:sym typeface="Verdana"/>
                        </a:rPr>
                        <a:t>:wq</a:t>
                      </a:r>
                      <a:endParaRPr sz="1400" u="none" cap="none" strike="noStrike">
                        <a:solidFill>
                          <a:srgbClr val="24292E"/>
                        </a:solidFill>
                        <a:latin typeface="Verdana"/>
                        <a:ea typeface="Verdana"/>
                        <a:cs typeface="Verdana"/>
                        <a:sym typeface="Verdana"/>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24292E"/>
                          </a:solidFill>
                        </a:rPr>
                        <a:t>save and quit</a:t>
                      </a:r>
                      <a:endParaRPr sz="1400" u="none" cap="none" strike="noStrike">
                        <a:solidFill>
                          <a:srgbClr val="24292E"/>
                        </a:solidFill>
                      </a:endParaRPr>
                    </a:p>
                  </a:txBody>
                  <a:tcPr marT="42875" marB="42875" marR="92875" marL="92875">
                    <a:lnL cap="flat" cmpd="sng" w="9525">
                      <a:solidFill>
                        <a:srgbClr val="DFE2E5"/>
                      </a:solidFill>
                      <a:prstDash val="solid"/>
                      <a:round/>
                      <a:headEnd len="sm" w="sm" type="none"/>
                      <a:tailEnd len="sm" w="sm" type="none"/>
                    </a:lnL>
                    <a:lnR cap="flat" cmpd="sng" w="9525">
                      <a:solidFill>
                        <a:srgbClr val="DFE2E5"/>
                      </a:solidFill>
                      <a:prstDash val="solid"/>
                      <a:round/>
                      <a:headEnd len="sm" w="sm" type="none"/>
                      <a:tailEnd len="sm" w="sm" type="none"/>
                    </a:lnR>
                    <a:lnT cap="flat" cmpd="sng" w="9525">
                      <a:solidFill>
                        <a:srgbClr val="DFE2E5"/>
                      </a:solidFill>
                      <a:prstDash val="solid"/>
                      <a:round/>
                      <a:headEnd len="sm" w="sm" type="none"/>
                      <a:tailEnd len="sm" w="sm" type="none"/>
                    </a:lnT>
                    <a:lnB cap="flat" cmpd="sng" w="9525">
                      <a:solidFill>
                        <a:srgbClr val="DFE2E5"/>
                      </a:solidFill>
                      <a:prstDash val="solid"/>
                      <a:round/>
                      <a:headEnd len="sm" w="sm" type="none"/>
                      <a:tailEnd len="sm" w="sm" type="none"/>
                    </a:lnB>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78"/>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One more time - editing files using the vi editor</a:t>
            </a:r>
            <a:endParaRPr/>
          </a:p>
        </p:txBody>
      </p:sp>
      <p:sp>
        <p:nvSpPr>
          <p:cNvPr id="653" name="Google Shape;653;p7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654" name="Google Shape;654;p78"/>
          <p:cNvSpPr txBox="1"/>
          <p:nvPr/>
        </p:nvSpPr>
        <p:spPr>
          <a:xfrm>
            <a:off x="0" y="762000"/>
            <a:ext cx="9450092" cy="5943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create a new file use the </a:t>
            </a:r>
            <a:r>
              <a:rPr b="0" i="0" lang="en-US" sz="1800" u="none" cap="none" strike="noStrike">
                <a:solidFill>
                  <a:srgbClr val="000000"/>
                </a:solidFill>
                <a:latin typeface="Courier New"/>
                <a:ea typeface="Courier New"/>
                <a:cs typeface="Courier New"/>
                <a:sym typeface="Courier New"/>
              </a:rPr>
              <a:t>vi</a:t>
            </a:r>
            <a:r>
              <a:rPr b="0" i="0" lang="en-US" sz="1800" u="none" cap="none" strike="noStrike">
                <a:solidFill>
                  <a:srgbClr val="000000"/>
                </a:solidFill>
                <a:latin typeface="Calibri"/>
                <a:ea typeface="Calibri"/>
                <a:cs typeface="Calibri"/>
                <a:sym typeface="Calibri"/>
              </a:rPr>
              <a:t> command (see cheat-sheet)</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vi test2.txt</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Press </a:t>
            </a:r>
            <a:r>
              <a:rPr b="0" i="0" lang="en-US" sz="1800" u="none" cap="none" strike="noStrike">
                <a:solidFill>
                  <a:srgbClr val="FF0000"/>
                </a:solidFill>
                <a:latin typeface="Calibri"/>
                <a:ea typeface="Calibri"/>
                <a:cs typeface="Calibri"/>
                <a:sym typeface="Calibri"/>
              </a:rPr>
              <a:t>i</a:t>
            </a:r>
            <a:r>
              <a:rPr b="0" i="0" lang="en-US" sz="1800" u="none" cap="none" strike="noStrike">
                <a:solidFill>
                  <a:srgbClr val="000000"/>
                </a:solidFill>
                <a:latin typeface="Calibri"/>
                <a:ea typeface="Calibri"/>
                <a:cs typeface="Calibri"/>
                <a:sym typeface="Calibri"/>
              </a:rPr>
              <a:t>  to start </a:t>
            </a:r>
            <a:r>
              <a:rPr b="0" i="0" lang="en-US" sz="1800" u="none" cap="none" strike="noStrike">
                <a:solidFill>
                  <a:srgbClr val="FF0000"/>
                </a:solidFill>
                <a:latin typeface="Calibri"/>
                <a:ea typeface="Calibri"/>
                <a:cs typeface="Calibri"/>
                <a:sym typeface="Calibri"/>
              </a:rPr>
              <a:t>inserting</a:t>
            </a:r>
            <a:r>
              <a:rPr b="0" i="0" lang="en-US" sz="1800" u="none" cap="none" strike="noStrike">
                <a:solidFill>
                  <a:srgbClr val="000000"/>
                </a:solidFill>
                <a:latin typeface="Calibri"/>
                <a:ea typeface="Calibri"/>
                <a:cs typeface="Calibri"/>
                <a:sym typeface="Calibri"/>
              </a:rPr>
              <a:t> text</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Type some text: </a:t>
            </a:r>
            <a:r>
              <a:rPr b="0" i="0" lang="en-US" sz="1800" u="none" cap="none" strike="noStrike">
                <a:solidFill>
                  <a:srgbClr val="000000"/>
                </a:solidFill>
                <a:latin typeface="Courier New"/>
                <a:ea typeface="Courier New"/>
                <a:cs typeface="Courier New"/>
                <a:sym typeface="Courier New"/>
              </a:rPr>
              <a:t>Hello Class!</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t>
            </a:r>
            <a:r>
              <a:rPr b="0" i="0" lang="en-US" sz="1800" u="none" cap="none" strike="noStrike">
                <a:solidFill>
                  <a:srgbClr val="FF0000"/>
                </a:solidFill>
                <a:latin typeface="Calibri"/>
                <a:ea typeface="Calibri"/>
                <a:cs typeface="Calibri"/>
                <a:sym typeface="Calibri"/>
              </a:rPr>
              <a:t>save and quit</a:t>
            </a:r>
            <a:r>
              <a:rPr b="0" i="0" lang="en-US" sz="1800" u="none" cap="none" strike="noStrike">
                <a:solidFill>
                  <a:srgbClr val="000000"/>
                </a:solidFill>
                <a:latin typeface="Calibri"/>
                <a:ea typeface="Calibri"/>
                <a:cs typeface="Calibri"/>
                <a:sym typeface="Calibri"/>
              </a:rPr>
              <a:t>, press “ Esc ” key,  and enter  </a:t>
            </a:r>
            <a:r>
              <a:rPr b="0" i="0" lang="en-US" sz="1800" u="none" cap="none" strike="noStrike">
                <a:solidFill>
                  <a:srgbClr val="FF0000"/>
                </a:solidFill>
                <a:latin typeface="Courier New"/>
                <a:ea typeface="Courier New"/>
                <a:cs typeface="Courier New"/>
                <a:sym typeface="Courier New"/>
              </a:rPr>
              <a:t>:wq!</a:t>
            </a:r>
            <a:endParaRPr b="0" i="0" sz="1800" u="none" cap="none" strike="noStrike">
              <a:solidFill>
                <a:srgbClr val="000000"/>
              </a:solidFill>
              <a:latin typeface="Calibri"/>
              <a:ea typeface="Calibri"/>
              <a:cs typeface="Calibri"/>
              <a:sym typeface="Calibri"/>
            </a:endParaRPr>
          </a:p>
          <a:p>
            <a:pPr indent="0" lvl="1" marL="45720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(press the enter key after typing </a:t>
            </a:r>
            <a:r>
              <a:rPr b="0" i="0" lang="en-US" sz="1800" u="none" cap="none" strike="noStrike">
                <a:solidFill>
                  <a:srgbClr val="FF0000"/>
                </a:solidFill>
                <a:latin typeface="Courier New"/>
                <a:ea typeface="Courier New"/>
                <a:cs typeface="Courier New"/>
                <a:sym typeface="Courier New"/>
              </a:rPr>
              <a:t>:wq!</a:t>
            </a:r>
            <a:r>
              <a:rPr b="0" i="0" lang="en-US" sz="1800" u="none" cap="none" strike="noStrike">
                <a:solidFill>
                  <a:srgbClr val="000000"/>
                </a:solidFill>
                <a:latin typeface="Calibri"/>
                <a:ea typeface="Calibri"/>
                <a:cs typeface="Calibri"/>
                <a:sym typeface="Calibri"/>
              </a:rPr>
              <a:t>)</a:t>
            </a:r>
            <a:endParaRPr/>
          </a:p>
          <a:p>
            <a:pPr indent="-285750" lvl="1" marL="74295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a:t>
            </a:r>
            <a:r>
              <a:rPr b="0" i="0" lang="en-US" sz="1800" u="none" cap="none" strike="noStrike">
                <a:solidFill>
                  <a:srgbClr val="FF0000"/>
                </a:solidFill>
                <a:latin typeface="Calibri"/>
                <a:ea typeface="Calibri"/>
                <a:cs typeface="Calibri"/>
                <a:sym typeface="Calibri"/>
              </a:rPr>
              <a:t>quit without saving</a:t>
            </a:r>
            <a:r>
              <a:rPr b="0" i="0" lang="en-US" sz="1800" u="none" cap="none" strike="noStrike">
                <a:solidFill>
                  <a:srgbClr val="000000"/>
                </a:solidFill>
                <a:latin typeface="Calibri"/>
                <a:ea typeface="Calibri"/>
                <a:cs typeface="Calibri"/>
                <a:sym typeface="Calibri"/>
              </a:rPr>
              <a:t>, press “ Esc ” key if in insert mode, and enter “ </a:t>
            </a:r>
            <a:r>
              <a:rPr b="0" i="0" lang="en-US" sz="1800" u="none" cap="none" strike="noStrike">
                <a:solidFill>
                  <a:srgbClr val="FF0000"/>
                </a:solidFill>
                <a:latin typeface="Courier New"/>
                <a:ea typeface="Courier New"/>
                <a:cs typeface="Courier New"/>
                <a:sym typeface="Courier New"/>
              </a:rPr>
              <a:t>:q!</a:t>
            </a:r>
            <a:r>
              <a:rPr b="0" i="0" lang="en-US" sz="1800" u="none" cap="none" strike="noStrike">
                <a:solidFill>
                  <a:srgbClr val="000000"/>
                </a:solidFill>
                <a:latin typeface="Courier New"/>
                <a:ea typeface="Courier New"/>
                <a:cs typeface="Courier New"/>
                <a:sym typeface="Courier New"/>
              </a:rPr>
              <a:t> </a:t>
            </a:r>
            <a:r>
              <a:rPr b="0" i="0" lang="en-US" sz="1800" u="none" cap="none" strike="noStrike">
                <a:solidFill>
                  <a:srgbClr val="000000"/>
                </a:solidFill>
                <a:latin typeface="Calibri"/>
                <a:ea typeface="Calibri"/>
                <a:cs typeface="Calibri"/>
                <a:sym typeface="Calibri"/>
              </a:rPr>
              <a:t>”</a:t>
            </a:r>
            <a:endParaRPr/>
          </a:p>
          <a:p>
            <a:pPr indent="0" lvl="1" marL="45720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36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To display the contents of the file, use the </a:t>
            </a:r>
            <a:r>
              <a:rPr b="0" i="0" lang="en-US" sz="1800" u="none" cap="none" strike="noStrike">
                <a:solidFill>
                  <a:srgbClr val="000000"/>
                </a:solidFill>
                <a:latin typeface="Courier New"/>
                <a:ea typeface="Courier New"/>
                <a:cs typeface="Courier New"/>
                <a:sym typeface="Courier New"/>
              </a:rPr>
              <a:t>cat </a:t>
            </a:r>
            <a:r>
              <a:rPr b="0" i="0" lang="en-US" sz="1800" u="none" cap="none" strike="noStrike">
                <a:solidFill>
                  <a:srgbClr val="000000"/>
                </a:solidFill>
                <a:latin typeface="Calibri"/>
                <a:ea typeface="Calibri"/>
                <a:cs typeface="Calibri"/>
                <a:sym typeface="Calibri"/>
              </a:rPr>
              <a:t>short for concatenation) command </a:t>
            </a:r>
            <a:endParaRPr/>
          </a:p>
          <a:p>
            <a:pPr indent="0" lvl="0" marL="0" marR="0" rtl="0" algn="l">
              <a:lnSpc>
                <a:spcPct val="100000"/>
              </a:lnSpc>
              <a:spcBef>
                <a:spcPts val="360"/>
              </a:spcBef>
              <a:spcAft>
                <a:spcPts val="0"/>
              </a:spcAft>
              <a:buClr>
                <a:srgbClr val="000000"/>
              </a:buClr>
              <a:buSzPts val="1800"/>
              <a:buFont typeface="Arial"/>
              <a:buNone/>
            </a:pPr>
            <a:r>
              <a:rPr b="0" i="0" lang="en-US" sz="1800" u="none" cap="none" strike="noStrike">
                <a:solidFill>
                  <a:srgbClr val="000000"/>
                </a:solidFill>
                <a:latin typeface="Courier New"/>
                <a:ea typeface="Courier New"/>
                <a:cs typeface="Courier New"/>
                <a:sym typeface="Courier New"/>
              </a:rPr>
              <a:t>	$ </a:t>
            </a:r>
            <a:r>
              <a:rPr b="1" i="0" lang="en-US" sz="1800" u="none" cap="none" strike="noStrike">
                <a:solidFill>
                  <a:srgbClr val="000000"/>
                </a:solidFill>
                <a:latin typeface="Courier New"/>
                <a:ea typeface="Courier New"/>
                <a:cs typeface="Courier New"/>
                <a:sym typeface="Courier New"/>
              </a:rPr>
              <a:t>cat test2.txt</a:t>
            </a:r>
            <a:endParaRPr/>
          </a:p>
          <a:p>
            <a:pPr indent="0" lvl="0" marL="0" marR="0" rtl="0" algn="l">
              <a:lnSpc>
                <a:spcPct val="100000"/>
              </a:lnSpc>
              <a:spcBef>
                <a:spcPts val="360"/>
              </a:spcBef>
              <a:spcAft>
                <a:spcPts val="0"/>
              </a:spcAft>
              <a:buClr>
                <a:schemeClr val="dk1"/>
              </a:buClr>
              <a:buSzPts val="1800"/>
              <a:buFont typeface="Arial"/>
              <a:buNone/>
            </a:pPr>
            <a:r>
              <a:t/>
            </a:r>
            <a:endParaRPr b="0" i="0" sz="18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9"/>
          <p:cNvSpPr txBox="1"/>
          <p:nvPr>
            <p:ph type="title"/>
          </p:nvPr>
        </p:nvSpPr>
        <p:spPr>
          <a:xfrm>
            <a:off x="169388" y="273844"/>
            <a:ext cx="8346000" cy="9942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Try the three (or more) editors and choose one!</a:t>
            </a:r>
            <a:endParaRPr/>
          </a:p>
        </p:txBody>
      </p:sp>
      <p:sp>
        <p:nvSpPr>
          <p:cNvPr id="661" name="Google Shape;661;p7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pic>
        <p:nvPicPr>
          <p:cNvPr id="662" name="Google Shape;662;p79"/>
          <p:cNvPicPr preferRelativeResize="0"/>
          <p:nvPr/>
        </p:nvPicPr>
        <p:blipFill rotWithShape="1">
          <a:blip r:embed="rId3">
            <a:alphaModFix/>
          </a:blip>
          <a:srcRect b="0" l="0" r="0" t="0"/>
          <a:stretch/>
        </p:blipFill>
        <p:spPr>
          <a:xfrm>
            <a:off x="342900" y="1153819"/>
            <a:ext cx="3305344" cy="2125999"/>
          </a:xfrm>
          <a:prstGeom prst="rect">
            <a:avLst/>
          </a:prstGeom>
          <a:noFill/>
          <a:ln>
            <a:noFill/>
          </a:ln>
          <a:effectLst>
            <a:outerShdw blurRad="57150" rotWithShape="0" algn="bl" dir="5400000" dist="19050">
              <a:srgbClr val="000000">
                <a:alpha val="49803"/>
              </a:srgbClr>
            </a:outerShdw>
          </a:effectLst>
        </p:spPr>
      </p:pic>
      <p:pic>
        <p:nvPicPr>
          <p:cNvPr id="663" name="Google Shape;663;p79"/>
          <p:cNvPicPr preferRelativeResize="0"/>
          <p:nvPr/>
        </p:nvPicPr>
        <p:blipFill rotWithShape="1">
          <a:blip r:embed="rId4">
            <a:alphaModFix/>
          </a:blip>
          <a:srcRect b="0" l="0" r="0" t="0"/>
          <a:stretch/>
        </p:blipFill>
        <p:spPr>
          <a:xfrm>
            <a:off x="3972696" y="1153824"/>
            <a:ext cx="1915476" cy="2886050"/>
          </a:xfrm>
          <a:prstGeom prst="rect">
            <a:avLst/>
          </a:prstGeom>
          <a:noFill/>
          <a:ln>
            <a:noFill/>
          </a:ln>
          <a:effectLst>
            <a:outerShdw blurRad="57150" rotWithShape="0" algn="bl" dir="5400000" dist="19050">
              <a:srgbClr val="000000">
                <a:alpha val="49803"/>
              </a:srgbClr>
            </a:outerShdw>
          </a:effectLst>
        </p:spPr>
      </p:pic>
      <p:pic>
        <p:nvPicPr>
          <p:cNvPr id="664" name="Google Shape;664;p79"/>
          <p:cNvPicPr preferRelativeResize="0"/>
          <p:nvPr/>
        </p:nvPicPr>
        <p:blipFill rotWithShape="1">
          <a:blip r:embed="rId5">
            <a:alphaModFix/>
          </a:blip>
          <a:srcRect b="0" l="0" r="0" t="0"/>
          <a:stretch/>
        </p:blipFill>
        <p:spPr>
          <a:xfrm>
            <a:off x="6212625" y="1153819"/>
            <a:ext cx="2606494" cy="260649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80"/>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Scripting Time!</a:t>
            </a:r>
            <a:endParaRPr/>
          </a:p>
        </p:txBody>
      </p:sp>
      <p:pic>
        <p:nvPicPr>
          <p:cNvPr id="670" name="Google Shape;670;p80"/>
          <p:cNvPicPr preferRelativeResize="0"/>
          <p:nvPr/>
        </p:nvPicPr>
        <p:blipFill rotWithShape="1">
          <a:blip r:embed="rId3">
            <a:alphaModFix/>
          </a:blip>
          <a:srcRect b="0" l="0" r="0" t="0"/>
          <a:stretch/>
        </p:blipFill>
        <p:spPr>
          <a:xfrm>
            <a:off x="2310712" y="1046600"/>
            <a:ext cx="4522576" cy="2934025"/>
          </a:xfrm>
          <a:prstGeom prst="rect">
            <a:avLst/>
          </a:prstGeom>
          <a:noFill/>
          <a:ln>
            <a:noFill/>
          </a:ln>
          <a:effectLst>
            <a:outerShdw blurRad="57150" rotWithShape="0" algn="bl" dir="5400000" dist="19050">
              <a:srgbClr val="000000">
                <a:alpha val="49803"/>
              </a:srgbClr>
            </a:outerShdw>
          </a:effectLst>
        </p:spPr>
      </p:pic>
      <p:sp>
        <p:nvSpPr>
          <p:cNvPr id="671" name="Google Shape;671;p8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8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Linux Scripting</a:t>
            </a:r>
            <a:endParaRPr/>
          </a:p>
        </p:txBody>
      </p:sp>
      <p:sp>
        <p:nvSpPr>
          <p:cNvPr id="677" name="Google Shape;677;p8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678" name="Google Shape;678;p81"/>
          <p:cNvSpPr txBox="1"/>
          <p:nvPr>
            <p:ph idx="4294967295" type="body"/>
          </p:nvPr>
        </p:nvSpPr>
        <p:spPr>
          <a:xfrm>
            <a:off x="310665" y="957385"/>
            <a:ext cx="8229600" cy="4571267"/>
          </a:xfrm>
          <a:prstGeom prst="rect">
            <a:avLst/>
          </a:prstGeom>
          <a:noFill/>
          <a:ln>
            <a:noFill/>
          </a:ln>
        </p:spPr>
        <p:txBody>
          <a:bodyPr anchorCtr="0" anchor="t" bIns="68575" lIns="68575" spcFirstLastPara="1" rIns="68575" wrap="square" tIns="68575">
            <a:noAutofit/>
          </a:bodyPr>
          <a:lstStyle/>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rPr>
              <a:t>Instead of typing commands directly in the shell, you can place the commands in a file, grant execute permissions to the file, and then run the file from the command prompt</a:t>
            </a:r>
            <a:endParaRPr/>
          </a:p>
          <a:p>
            <a:pPr indent="-158750" lvl="0" marL="285750" marR="0" rtl="0" algn="l">
              <a:lnSpc>
                <a:spcPct val="100000"/>
              </a:lnSpc>
              <a:spcBef>
                <a:spcPts val="0"/>
              </a:spcBef>
              <a:spcAft>
                <a:spcPts val="0"/>
              </a:spcAft>
              <a:buClr>
                <a:srgbClr val="254061"/>
              </a:buClr>
              <a:buSzPts val="2000"/>
              <a:buFont typeface="Arial"/>
              <a:buNone/>
            </a:pPr>
            <a:r>
              <a:t/>
            </a:r>
            <a:endParaRPr b="0" i="0" sz="2000" u="none" cap="none" strike="noStrike">
              <a:solidFill>
                <a:srgbClr val="000000"/>
              </a:solidFill>
            </a:endParaRPr>
          </a:p>
          <a:p>
            <a:pPr indent="-285750" lvl="1"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rPr>
              <a:t>Such a file that contains the Linux commands is known as a shell script</a:t>
            </a:r>
            <a:endParaRPr/>
          </a:p>
          <a:p>
            <a:pPr indent="-158750" lvl="0" marL="285750" marR="0" rtl="0" algn="l">
              <a:lnSpc>
                <a:spcPct val="100000"/>
              </a:lnSpc>
              <a:spcBef>
                <a:spcPts val="0"/>
              </a:spcBef>
              <a:spcAft>
                <a:spcPts val="0"/>
              </a:spcAft>
              <a:buClr>
                <a:srgbClr val="254061"/>
              </a:buClr>
              <a:buSzPts val="2000"/>
              <a:buFont typeface="Arial"/>
              <a:buNone/>
            </a:pPr>
            <a:r>
              <a:t/>
            </a:r>
            <a:endParaRPr b="0" i="0" sz="2000" u="none" cap="none" strike="noStrike">
              <a:solidFill>
                <a:srgbClr val="000000"/>
              </a:solidFil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rPr>
              <a:t>Three commonly used types of scripts: Bourne shell, C shell, Korn shell</a:t>
            </a:r>
            <a:endParaRPr/>
          </a:p>
          <a:p>
            <a:pPr indent="-158750" lvl="0" marL="285750" marR="0" rtl="0" algn="l">
              <a:lnSpc>
                <a:spcPct val="100000"/>
              </a:lnSpc>
              <a:spcBef>
                <a:spcPts val="0"/>
              </a:spcBef>
              <a:spcAft>
                <a:spcPts val="0"/>
              </a:spcAft>
              <a:buClr>
                <a:srgbClr val="254061"/>
              </a:buClr>
              <a:buSzPts val="2000"/>
              <a:buFont typeface="Arial"/>
              <a:buNone/>
            </a:pPr>
            <a:r>
              <a:t/>
            </a:r>
            <a:endParaRPr b="0" i="0" sz="2000" u="none" cap="none" strike="noStrike">
              <a:solidFill>
                <a:srgbClr val="000000"/>
              </a:solidFill>
            </a:endParaRPr>
          </a:p>
          <a:p>
            <a:pPr indent="-285750" lvl="0" marL="28575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rPr>
              <a:t>We will work with Bourne shell script – the simplest one</a:t>
            </a:r>
            <a:endParaRPr b="0" i="0" sz="2000" u="none" cap="none" strike="noStrike">
              <a:solidFill>
                <a:srgbClr val="000000"/>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8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Creating and running a simple shell script</a:t>
            </a:r>
            <a:endParaRPr/>
          </a:p>
        </p:txBody>
      </p:sp>
      <p:sp>
        <p:nvSpPr>
          <p:cNvPr id="684" name="Google Shape;684;p8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685" name="Google Shape;685;p82"/>
          <p:cNvSpPr txBox="1"/>
          <p:nvPr>
            <p:ph idx="4294967295" type="body"/>
          </p:nvPr>
        </p:nvSpPr>
        <p:spPr>
          <a:xfrm>
            <a:off x="304800" y="865556"/>
            <a:ext cx="8915400" cy="4498975"/>
          </a:xfrm>
          <a:prstGeom prst="rect">
            <a:avLst/>
          </a:prstGeom>
          <a:noFill/>
          <a:ln>
            <a:noFill/>
          </a:ln>
        </p:spPr>
        <p:txBody>
          <a:bodyPr anchorCtr="0" anchor="t" bIns="68575" lIns="68575" spcFirstLastPara="1" rIns="68575" wrap="square" tIns="685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Create a file named  </a:t>
            </a:r>
            <a:r>
              <a:rPr b="0" i="0" lang="en-US" sz="1800" u="none" cap="none" strike="noStrike">
                <a:solidFill>
                  <a:srgbClr val="000000"/>
                </a:solidFill>
                <a:latin typeface="Courier"/>
                <a:ea typeface="Courier"/>
                <a:cs typeface="Courier"/>
                <a:sym typeface="Courier"/>
              </a:rPr>
              <a:t>myScript.sh </a:t>
            </a:r>
            <a:r>
              <a:rPr b="0" i="0" lang="en-US" sz="1800" u="none" cap="none" strike="noStrike">
                <a:solidFill>
                  <a:srgbClr val="000000"/>
                </a:solidFill>
              </a:rPr>
              <a:t>and put the text below in it</a:t>
            </a:r>
            <a:endParaRPr/>
          </a:p>
          <a:p>
            <a:pPr indent="-266700" lvl="0" marL="457200" marR="0" rtl="0" algn="l">
              <a:lnSpc>
                <a:spcPct val="100000"/>
              </a:lnSpc>
              <a:spcBef>
                <a:spcPts val="0"/>
              </a:spcBef>
              <a:spcAft>
                <a:spcPts val="0"/>
              </a:spcAft>
              <a:buClr>
                <a:srgbClr val="254061"/>
              </a:buClr>
              <a:buSzPts val="1800"/>
              <a:buNone/>
            </a:pPr>
            <a:r>
              <a:t/>
            </a:r>
            <a:endParaRPr b="0" i="0" sz="1800" u="none" cap="none" strike="noStrike">
              <a:solidFill>
                <a:srgbClr val="000000"/>
              </a:solidFill>
              <a:latin typeface="Courier"/>
              <a:ea typeface="Courier"/>
              <a:cs typeface="Courier"/>
              <a:sym typeface="Courier"/>
            </a:endParaRPr>
          </a:p>
          <a:p>
            <a:pPr indent="-285750" lvl="1"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You may use </a:t>
            </a:r>
            <a:r>
              <a:rPr b="0" i="0" lang="en-US" sz="1800" u="none" cap="none" strike="noStrike">
                <a:solidFill>
                  <a:srgbClr val="000000"/>
                </a:solidFill>
                <a:latin typeface="Courier"/>
                <a:ea typeface="Courier"/>
                <a:cs typeface="Courier"/>
                <a:sym typeface="Courier"/>
              </a:rPr>
              <a:t>vi</a:t>
            </a:r>
            <a:r>
              <a:rPr b="0" i="0" lang="en-US" sz="1800" u="none" cap="none" strike="noStrike">
                <a:solidFill>
                  <a:srgbClr val="000000"/>
                </a:solidFill>
              </a:rPr>
              <a:t> or </a:t>
            </a:r>
            <a:r>
              <a:rPr b="0" i="0" lang="en-US" sz="1800" u="none" cap="none" strike="noStrike">
                <a:solidFill>
                  <a:srgbClr val="000000"/>
                </a:solidFill>
                <a:latin typeface="Courier"/>
                <a:ea typeface="Courier"/>
                <a:cs typeface="Courier"/>
                <a:sym typeface="Courier"/>
              </a:rPr>
              <a:t>nano</a:t>
            </a:r>
            <a:r>
              <a:rPr b="0" i="0" lang="en-US" sz="1800" u="none" cap="none" strike="noStrike">
                <a:solidFill>
                  <a:srgbClr val="000000"/>
                </a:solidFill>
              </a:rPr>
              <a:t> or any other editor of your choice</a:t>
            </a:r>
            <a:endParaRPr/>
          </a:p>
          <a:p>
            <a:pPr indent="-171450" lvl="1" marL="28575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a:p>
            <a:pPr indent="-361950" lvl="1" marL="400050" marR="0" rtl="0" algn="l">
              <a:lnSpc>
                <a:spcPct val="100000"/>
              </a:lnSpc>
              <a:spcBef>
                <a:spcPts val="0"/>
              </a:spcBef>
              <a:spcAft>
                <a:spcPts val="0"/>
              </a:spcAft>
              <a:buClr>
                <a:srgbClr val="0000FF"/>
              </a:buClr>
              <a:buSzPts val="1800"/>
              <a:buChar char="–"/>
            </a:pPr>
            <a:r>
              <a:rPr b="1" i="0" lang="en-US" sz="1800" u="none" cap="none" strike="noStrike">
                <a:solidFill>
                  <a:srgbClr val="0000FF"/>
                </a:solidFill>
                <a:latin typeface="Courier New"/>
                <a:ea typeface="Courier New"/>
                <a:cs typeface="Courier New"/>
                <a:sym typeface="Courier New"/>
              </a:rPr>
              <a:t>#!/bin/sh </a:t>
            </a:r>
            <a:endParaRPr/>
          </a:p>
          <a:p>
            <a:pPr indent="-361950" lvl="1" marL="400050" marR="0" rtl="0" algn="l">
              <a:lnSpc>
                <a:spcPct val="100000"/>
              </a:lnSpc>
              <a:spcBef>
                <a:spcPts val="0"/>
              </a:spcBef>
              <a:spcAft>
                <a:spcPts val="0"/>
              </a:spcAft>
              <a:buClr>
                <a:srgbClr val="0000FF"/>
              </a:buClr>
              <a:buSzPts val="1800"/>
              <a:buChar char="–"/>
            </a:pPr>
            <a:r>
              <a:rPr b="1" i="0" lang="en-US" sz="1800" u="none" cap="none" strike="noStrike">
                <a:solidFill>
                  <a:srgbClr val="0000FF"/>
                </a:solidFill>
                <a:latin typeface="Courier New"/>
                <a:ea typeface="Courier New"/>
                <a:cs typeface="Courier New"/>
                <a:sym typeface="Courier New"/>
              </a:rPr>
              <a:t>echo "hello world" </a:t>
            </a:r>
            <a:endParaRPr/>
          </a:p>
          <a:p>
            <a:pPr indent="-171450" lvl="1" marL="74295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Change the permissions on the file to 700, or just use, “+x”</a:t>
            </a:r>
            <a:endParaRPr/>
          </a:p>
          <a:p>
            <a:pPr indent="-361950" lvl="1" marL="457200" marR="0" rtl="0" algn="l">
              <a:lnSpc>
                <a:spcPct val="100000"/>
              </a:lnSpc>
              <a:spcBef>
                <a:spcPts val="0"/>
              </a:spcBef>
              <a:spcAft>
                <a:spcPts val="0"/>
              </a:spcAft>
              <a:buClr>
                <a:srgbClr val="0000FF"/>
              </a:buClr>
              <a:buSzPts val="1800"/>
              <a:buChar char="–"/>
            </a:pPr>
            <a:r>
              <a:rPr b="1" i="0" lang="en-US" sz="1800" u="none" cap="none" strike="noStrike">
                <a:solidFill>
                  <a:srgbClr val="0000FF"/>
                </a:solidFill>
                <a:latin typeface="Courier New"/>
                <a:ea typeface="Courier New"/>
                <a:cs typeface="Courier New"/>
                <a:sym typeface="Courier New"/>
              </a:rPr>
              <a:t>chmod 700 myScript.sh </a:t>
            </a:r>
            <a:endParaRPr b="1" i="0" sz="1800" u="none" cap="none" strike="noStrike">
              <a:solidFill>
                <a:srgbClr val="0000FF"/>
              </a:solidFill>
              <a:latin typeface="Courier New"/>
              <a:ea typeface="Courier New"/>
              <a:cs typeface="Courier New"/>
              <a:sym typeface="Courier New"/>
            </a:endParaRPr>
          </a:p>
          <a:p>
            <a:pPr indent="-361950" lvl="1" marL="457200" marR="0" rtl="0" algn="l">
              <a:lnSpc>
                <a:spcPct val="100000"/>
              </a:lnSpc>
              <a:spcBef>
                <a:spcPts val="0"/>
              </a:spcBef>
              <a:spcAft>
                <a:spcPts val="0"/>
              </a:spcAft>
              <a:buClr>
                <a:srgbClr val="0000FF"/>
              </a:buClr>
              <a:buSzPts val="1800"/>
              <a:buChar char="–"/>
            </a:pPr>
            <a:r>
              <a:rPr b="1" i="0" lang="en-US" sz="1800" u="none" cap="none" strike="noStrike">
                <a:solidFill>
                  <a:srgbClr val="0000FF"/>
                </a:solidFill>
                <a:latin typeface="Courier New"/>
                <a:ea typeface="Courier New"/>
                <a:cs typeface="Courier New"/>
                <a:sym typeface="Courier New"/>
              </a:rPr>
              <a:t>chmod +x myScript.sh </a:t>
            </a:r>
            <a:endParaRPr b="1" i="0" sz="1800" u="none" cap="none" strike="noStrike">
              <a:solidFill>
                <a:srgbClr val="0000FF"/>
              </a:solidFill>
              <a:latin typeface="Courier New"/>
              <a:ea typeface="Courier New"/>
              <a:cs typeface="Courier New"/>
              <a:sym typeface="Courier New"/>
            </a:endParaRPr>
          </a:p>
          <a:p>
            <a:pPr indent="-171450" lvl="1" marL="28575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Execute the file by typing </a:t>
            </a:r>
            <a:r>
              <a:rPr b="1" i="0" lang="en-US" sz="1800" u="none" cap="none" strike="noStrike">
                <a:solidFill>
                  <a:srgbClr val="0000FF"/>
                </a:solidFill>
                <a:latin typeface="Courier New"/>
                <a:ea typeface="Courier New"/>
                <a:cs typeface="Courier New"/>
                <a:sym typeface="Courier New"/>
              </a:rPr>
              <a:t>./myScript.sh</a:t>
            </a:r>
            <a:endParaRPr b="0" i="0" sz="1800" u="none" cap="none" strike="noStrike">
              <a:solidFill>
                <a:srgbClr val="0000FF"/>
              </a:solidFill>
            </a:endParaRPr>
          </a:p>
          <a:p>
            <a:pPr indent="0" lvl="0" marL="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8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Comments in scripts</a:t>
            </a:r>
            <a:endParaRPr/>
          </a:p>
        </p:txBody>
      </p:sp>
      <p:sp>
        <p:nvSpPr>
          <p:cNvPr id="691" name="Google Shape;691;p83"/>
          <p:cNvSpPr txBox="1"/>
          <p:nvPr>
            <p:ph idx="1" type="body"/>
          </p:nvPr>
        </p:nvSpPr>
        <p:spPr>
          <a:xfrm>
            <a:off x="0" y="857250"/>
            <a:ext cx="8968154" cy="3600600"/>
          </a:xfrm>
          <a:prstGeom prst="rect">
            <a:avLst/>
          </a:prstGeom>
          <a:noFill/>
          <a:ln>
            <a:noFill/>
          </a:ln>
        </p:spPr>
        <p:txBody>
          <a:bodyPr anchorCtr="0" anchor="t" bIns="68575" lIns="68575" spcFirstLastPara="1" rIns="68575" wrap="square" tIns="68575">
            <a:noAutofit/>
          </a:bodyPr>
          <a:lstStyle/>
          <a:p>
            <a:pPr indent="0" lvl="1" marL="400050" rtl="0" algn="l">
              <a:lnSpc>
                <a:spcPct val="100000"/>
              </a:lnSpc>
              <a:spcBef>
                <a:spcPts val="400"/>
              </a:spcBef>
              <a:spcAft>
                <a:spcPts val="0"/>
              </a:spcAft>
              <a:buSzPts val="2100"/>
              <a:buNone/>
            </a:pPr>
            <a:r>
              <a:rPr lang="en-US" sz="2400"/>
              <a:t>Except the first line in the script (indicating the shell to be used), any line beginning with a </a:t>
            </a:r>
            <a:r>
              <a:rPr b="1" lang="en-US" sz="2400">
                <a:solidFill>
                  <a:srgbClr val="000000"/>
                </a:solidFill>
                <a:latin typeface="Courier New"/>
                <a:ea typeface="Courier New"/>
                <a:cs typeface="Courier New"/>
                <a:sym typeface="Courier New"/>
              </a:rPr>
              <a:t>#</a:t>
            </a:r>
            <a:r>
              <a:rPr lang="en-US" sz="2400"/>
              <a:t> character in the first column is taken to be a comment and is ignored</a:t>
            </a:r>
            <a:endParaRPr/>
          </a:p>
          <a:p>
            <a:pPr indent="-228600" lvl="0" marL="457200" marR="0" rtl="0" algn="l">
              <a:lnSpc>
                <a:spcPct val="100000"/>
              </a:lnSpc>
              <a:spcBef>
                <a:spcPts val="500"/>
              </a:spcBef>
              <a:spcAft>
                <a:spcPts val="0"/>
              </a:spcAft>
              <a:buClr>
                <a:srgbClr val="254061"/>
              </a:buClr>
              <a:buSzPts val="2400"/>
              <a:buFont typeface="Arial"/>
              <a:buNone/>
            </a:pPr>
            <a:r>
              <a:t/>
            </a:r>
            <a:endParaRPr>
              <a:solidFill>
                <a:srgbClr val="0000FF"/>
              </a:solidFill>
            </a:endParaRPr>
          </a:p>
          <a:p>
            <a:pPr indent="0" lvl="1" marL="400050" rtl="0" algn="l">
              <a:lnSpc>
                <a:spcPct val="100000"/>
              </a:lnSpc>
              <a:spcBef>
                <a:spcPts val="400"/>
              </a:spcBef>
              <a:spcAft>
                <a:spcPts val="0"/>
              </a:spcAft>
              <a:buSzPts val="2100"/>
              <a:buNone/>
            </a:pPr>
            <a:r>
              <a:rPr b="1" lang="en-US" sz="2000">
                <a:solidFill>
                  <a:srgbClr val="0000FF"/>
                </a:solidFill>
                <a:latin typeface="Courier New"/>
                <a:ea typeface="Courier New"/>
                <a:cs typeface="Courier New"/>
                <a:sym typeface="Courier New"/>
              </a:rPr>
              <a:t>#!/bin/sh </a:t>
            </a:r>
            <a:endParaRPr/>
          </a:p>
          <a:p>
            <a:pPr indent="0" lvl="1" marL="400050" rtl="0" algn="l">
              <a:lnSpc>
                <a:spcPct val="100000"/>
              </a:lnSpc>
              <a:spcBef>
                <a:spcPts val="400"/>
              </a:spcBef>
              <a:spcAft>
                <a:spcPts val="0"/>
              </a:spcAft>
              <a:buSzPts val="2100"/>
              <a:buNone/>
            </a:pPr>
            <a:r>
              <a:rPr b="1" lang="en-US" sz="2000">
                <a:solidFill>
                  <a:srgbClr val="FF0000"/>
                </a:solidFill>
                <a:latin typeface="Courier New"/>
                <a:ea typeface="Courier New"/>
                <a:cs typeface="Courier New"/>
                <a:sym typeface="Courier New"/>
              </a:rPr>
              <a:t>#</a:t>
            </a:r>
            <a:r>
              <a:rPr b="1" lang="en-US" sz="2000">
                <a:solidFill>
                  <a:srgbClr val="000000"/>
                </a:solidFill>
                <a:latin typeface="Courier New"/>
                <a:ea typeface="Courier New"/>
                <a:cs typeface="Courier New"/>
                <a:sym typeface="Courier New"/>
              </a:rPr>
              <a:t> purpose:print current directory path and its contents </a:t>
            </a:r>
            <a:endParaRPr/>
          </a:p>
          <a:p>
            <a:pPr indent="0" lvl="1" marL="400050" rtl="0" algn="l">
              <a:lnSpc>
                <a:spcPct val="100000"/>
              </a:lnSpc>
              <a:spcBef>
                <a:spcPts val="400"/>
              </a:spcBef>
              <a:spcAft>
                <a:spcPts val="0"/>
              </a:spcAft>
              <a:buSzPts val="2100"/>
              <a:buNone/>
            </a:pPr>
            <a:r>
              <a:rPr b="1" lang="en-US" sz="2000">
                <a:solidFill>
                  <a:srgbClr val="0000FF"/>
                </a:solidFill>
                <a:latin typeface="Courier New"/>
                <a:ea typeface="Courier New"/>
                <a:cs typeface="Courier New"/>
                <a:sym typeface="Courier New"/>
              </a:rPr>
              <a:t>pwd</a:t>
            </a:r>
            <a:endParaRPr b="1" sz="2000">
              <a:solidFill>
                <a:srgbClr val="0000FF"/>
              </a:solidFill>
              <a:latin typeface="Courier New"/>
              <a:ea typeface="Courier New"/>
              <a:cs typeface="Courier New"/>
              <a:sym typeface="Courier New"/>
            </a:endParaRPr>
          </a:p>
          <a:p>
            <a:pPr indent="0" lvl="1" marL="400050" rtl="0" algn="l">
              <a:lnSpc>
                <a:spcPct val="100000"/>
              </a:lnSpc>
              <a:spcBef>
                <a:spcPts val="400"/>
              </a:spcBef>
              <a:spcAft>
                <a:spcPts val="0"/>
              </a:spcAft>
              <a:buSzPts val="2100"/>
              <a:buNone/>
            </a:pPr>
            <a:r>
              <a:rPr b="1" lang="en-US" sz="2000">
                <a:solidFill>
                  <a:srgbClr val="0000FF"/>
                </a:solidFill>
                <a:latin typeface="Courier New"/>
                <a:ea typeface="Courier New"/>
                <a:cs typeface="Courier New"/>
                <a:sym typeface="Courier New"/>
              </a:rPr>
              <a:t>ls </a:t>
            </a:r>
            <a:endParaRPr/>
          </a:p>
          <a:p>
            <a:pPr indent="-228600" lvl="0" marL="457200" marR="0" rtl="0" algn="l">
              <a:lnSpc>
                <a:spcPct val="100000"/>
              </a:lnSpc>
              <a:spcBef>
                <a:spcPts val="500"/>
              </a:spcBef>
              <a:spcAft>
                <a:spcPts val="0"/>
              </a:spcAft>
              <a:buClr>
                <a:srgbClr val="254061"/>
              </a:buClr>
              <a:buSzPts val="2400"/>
              <a:buFont typeface="Arial"/>
              <a:buNone/>
            </a:pPr>
            <a:r>
              <a:t/>
            </a:r>
            <a:endParaRPr/>
          </a:p>
        </p:txBody>
      </p:sp>
      <p:sp>
        <p:nvSpPr>
          <p:cNvPr id="692" name="Google Shape;692;p8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8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Shell variables (1)</a:t>
            </a:r>
            <a:endParaRPr/>
          </a:p>
        </p:txBody>
      </p:sp>
      <p:sp>
        <p:nvSpPr>
          <p:cNvPr id="698" name="Google Shape;698;p8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699" name="Google Shape;699;p84"/>
          <p:cNvSpPr txBox="1"/>
          <p:nvPr>
            <p:ph idx="4294967295" type="body"/>
          </p:nvPr>
        </p:nvSpPr>
        <p:spPr>
          <a:xfrm>
            <a:off x="457200" y="838200"/>
            <a:ext cx="8686800" cy="4498975"/>
          </a:xfrm>
          <a:prstGeom prst="rect">
            <a:avLst/>
          </a:prstGeom>
          <a:noFill/>
          <a:ln>
            <a:noFill/>
          </a:ln>
        </p:spPr>
        <p:txBody>
          <a:bodyPr anchorCtr="0" anchor="t" bIns="68575" lIns="68575" spcFirstLastPara="1" rIns="68575" wrap="square" tIns="685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Shell script can contain variables – just like in C/C++/Fortran -  and these variables are treated as strings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Variables can be system-defined (</a:t>
            </a:r>
            <a:r>
              <a:rPr b="0" i="1" lang="en-US" sz="1800" u="none" cap="none" strike="noStrike">
                <a:solidFill>
                  <a:srgbClr val="000000"/>
                </a:solidFill>
              </a:rPr>
              <a:t>e.g</a:t>
            </a:r>
            <a:r>
              <a:rPr b="0" i="0" lang="en-US" sz="1800" u="none" cap="none" strike="noStrike">
                <a:solidFill>
                  <a:srgbClr val="000000"/>
                </a:solidFill>
              </a:rPr>
              <a:t>., $</a:t>
            </a:r>
            <a:r>
              <a:rPr b="0" i="0" lang="en-US" sz="1800" u="none" cap="none" strike="noStrike">
                <a:solidFill>
                  <a:srgbClr val="000000"/>
                </a:solidFill>
                <a:latin typeface="Courier"/>
                <a:ea typeface="Courier"/>
                <a:cs typeface="Courier"/>
                <a:sym typeface="Courier"/>
              </a:rPr>
              <a:t>HOME</a:t>
            </a:r>
            <a:r>
              <a:rPr b="0" i="0" lang="en-US" sz="1800" u="none" cap="none" strike="noStrike">
                <a:solidFill>
                  <a:srgbClr val="000000"/>
                </a:solidFill>
              </a:rPr>
              <a:t>, and </a:t>
            </a:r>
            <a:r>
              <a:rPr b="0" i="0" lang="en-US" sz="1800" u="none" cap="none" strike="noStrike">
                <a:solidFill>
                  <a:srgbClr val="000000"/>
                </a:solidFill>
                <a:latin typeface="Courier"/>
                <a:ea typeface="Courier"/>
                <a:cs typeface="Courier"/>
                <a:sym typeface="Courier"/>
              </a:rPr>
              <a:t>$PATH</a:t>
            </a:r>
            <a:r>
              <a:rPr b="0" i="0" lang="en-US" sz="1800" u="none" cap="none" strike="noStrike">
                <a:solidFill>
                  <a:srgbClr val="000000"/>
                </a:solidFill>
              </a:rPr>
              <a:t>) or user-defined (</a:t>
            </a:r>
            <a:r>
              <a:rPr b="0" i="0" lang="en-US" sz="1800" u="none" cap="none" strike="noStrike">
                <a:solidFill>
                  <a:srgbClr val="000000"/>
                </a:solidFill>
                <a:latin typeface="Courier"/>
                <a:ea typeface="Courier"/>
                <a:cs typeface="Courier"/>
                <a:sym typeface="Courier"/>
              </a:rPr>
              <a:t>$name </a:t>
            </a:r>
            <a:r>
              <a:rPr b="0" i="0" lang="en-US" sz="1800" u="none" cap="none" strike="noStrike">
                <a:solidFill>
                  <a:srgbClr val="000000"/>
                </a:solidFill>
              </a:rPr>
              <a:t>see below)</a:t>
            </a:r>
            <a:endParaRPr b="0" i="0" sz="1800" u="none" cap="none" strike="noStrike">
              <a:solidFill>
                <a:srgbClr val="000000"/>
              </a:solidFil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The script variables can be assigned values, manipulated, and used</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Note that there should be no space before and after the assignment operator</a:t>
            </a:r>
            <a:endParaRPr/>
          </a:p>
          <a:p>
            <a:pPr indent="-285750" lvl="1"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Note how the variable is used in the example below by prefixing “</a:t>
            </a:r>
            <a:r>
              <a:rPr b="1" i="0" lang="en-US" sz="1800" u="none" cap="none" strike="noStrike">
                <a:solidFill>
                  <a:srgbClr val="C0504D"/>
                </a:solidFill>
                <a:latin typeface="Courier New"/>
                <a:ea typeface="Courier New"/>
                <a:cs typeface="Courier New"/>
                <a:sym typeface="Courier New"/>
              </a:rPr>
              <a:t>$</a:t>
            </a:r>
            <a:r>
              <a:rPr b="0" i="0" lang="en-US" sz="1800" u="none" cap="none" strike="noStrike">
                <a:solidFill>
                  <a:srgbClr val="000000"/>
                </a:solidFill>
              </a:rPr>
              <a:t>” sign</a:t>
            </a:r>
            <a:endParaRPr b="0" i="0" sz="1800" u="none" cap="none" strike="noStrike">
              <a:solidFill>
                <a:srgbClr val="000000"/>
              </a:solidFill>
            </a:endParaRPr>
          </a:p>
          <a:p>
            <a:pPr indent="0" lvl="1" marL="45720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a:p>
            <a:pPr indent="0" lvl="1" marL="45720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#!/bin/sh </a:t>
            </a:r>
            <a:endParaRPr b="1" i="0" sz="1800" u="none" cap="none" strike="noStrike">
              <a:solidFill>
                <a:srgbClr val="0000FF"/>
              </a:solidFill>
              <a:latin typeface="Courier New"/>
              <a:ea typeface="Courier New"/>
              <a:cs typeface="Courier New"/>
              <a:sym typeface="Courier New"/>
            </a:endParaRPr>
          </a:p>
          <a:p>
            <a:pPr indent="0" lvl="1" marL="45720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#Below is the declaration of a variable </a:t>
            </a:r>
            <a:endParaRPr b="1" i="0" sz="1800" u="none" cap="none" strike="noStrike">
              <a:solidFill>
                <a:srgbClr val="0000FF"/>
              </a:solidFill>
              <a:latin typeface="Courier New"/>
              <a:ea typeface="Courier New"/>
              <a:cs typeface="Courier New"/>
              <a:sym typeface="Courier New"/>
            </a:endParaRPr>
          </a:p>
          <a:p>
            <a:pPr indent="0" lvl="1" marL="45720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name="Ritu" </a:t>
            </a:r>
            <a:endParaRPr/>
          </a:p>
          <a:p>
            <a:pPr indent="0" lvl="1" marL="45720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echo "The name is</a:t>
            </a:r>
            <a:r>
              <a:rPr b="1" i="0" lang="en-US" sz="1800" u="none" cap="none" strike="noStrike">
                <a:solidFill>
                  <a:srgbClr val="C0504D"/>
                </a:solidFill>
                <a:latin typeface="Courier New"/>
                <a:ea typeface="Courier New"/>
                <a:cs typeface="Courier New"/>
                <a:sym typeface="Courier New"/>
              </a:rPr>
              <a:t> $</a:t>
            </a:r>
            <a:r>
              <a:rPr b="1" i="0" lang="en-US" sz="1800" u="none" cap="none" strike="noStrike">
                <a:solidFill>
                  <a:srgbClr val="0000FF"/>
                </a:solidFill>
                <a:latin typeface="Courier New"/>
                <a:ea typeface="Courier New"/>
                <a:cs typeface="Courier New"/>
                <a:sym typeface="Courier New"/>
              </a:rPr>
              <a:t>name"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85"/>
          <p:cNvSpPr txBox="1"/>
          <p:nvPr>
            <p:ph type="title"/>
          </p:nvPr>
        </p:nvSpPr>
        <p:spPr>
          <a:xfrm>
            <a:off x="300893" y="0"/>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Shell variables (2)</a:t>
            </a:r>
            <a:endParaRPr/>
          </a:p>
        </p:txBody>
      </p:sp>
      <p:sp>
        <p:nvSpPr>
          <p:cNvPr id="705" name="Google Shape;705;p8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706" name="Google Shape;706;p85"/>
          <p:cNvSpPr txBox="1"/>
          <p:nvPr/>
        </p:nvSpPr>
        <p:spPr>
          <a:xfrm>
            <a:off x="228600" y="593977"/>
            <a:ext cx="8610600" cy="2549769"/>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#!/bin/sh </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clear</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echo "Hello $USER"</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echo "Today is  "</a:t>
            </a:r>
            <a:r>
              <a:rPr b="1" i="0" lang="en-US" sz="1800" u="none" cap="none" strike="noStrike">
                <a:solidFill>
                  <a:srgbClr val="FF0000"/>
                </a:solidFill>
                <a:latin typeface="Courier New"/>
                <a:ea typeface="Courier New"/>
                <a:cs typeface="Courier New"/>
                <a:sym typeface="Courier New"/>
              </a:rPr>
              <a:t>; </a:t>
            </a:r>
            <a:r>
              <a:rPr b="1" i="0" lang="en-US" sz="1800" u="none" cap="none" strike="noStrike">
                <a:solidFill>
                  <a:srgbClr val="3366FF"/>
                </a:solidFill>
                <a:latin typeface="Courier New"/>
                <a:ea typeface="Courier New"/>
                <a:cs typeface="Courier New"/>
                <a:sym typeface="Courier New"/>
              </a:rPr>
              <a:t>date</a:t>
            </a:r>
            <a:endParaRPr b="1" i="0" sz="1800" u="none" cap="none" strike="noStrike">
              <a:solidFill>
                <a:srgbClr val="3366FF"/>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echo "Number of files in directory: " </a:t>
            </a:r>
            <a:r>
              <a:rPr b="1" i="0" lang="en-US" sz="1800" u="none" cap="none" strike="noStrike">
                <a:solidFill>
                  <a:srgbClr val="FF0000"/>
                </a:solidFill>
                <a:latin typeface="Courier New"/>
                <a:ea typeface="Courier New"/>
                <a:cs typeface="Courier New"/>
                <a:sym typeface="Courier New"/>
              </a:rPr>
              <a:t>;</a:t>
            </a:r>
            <a:r>
              <a:rPr b="1" i="0" lang="en-US" sz="1800" u="none" cap="none" strike="noStrike">
                <a:solidFill>
                  <a:srgbClr val="3366FF"/>
                </a:solidFill>
                <a:latin typeface="Courier New"/>
                <a:ea typeface="Courier New"/>
                <a:cs typeface="Courier New"/>
                <a:sym typeface="Courier New"/>
              </a:rPr>
              <a:t> ls | wc -l</a:t>
            </a:r>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echo "Calendar is presented below"</a:t>
            </a:r>
            <a:endParaRPr b="1" i="0" sz="1800" u="none" cap="none" strike="noStrike">
              <a:solidFill>
                <a:srgbClr val="3366FF"/>
              </a:solidFill>
              <a:latin typeface="Courier New"/>
              <a:ea typeface="Courier New"/>
              <a:cs typeface="Courier New"/>
              <a:sym typeface="Courier New"/>
            </a:endParaRPr>
          </a:p>
          <a:p>
            <a:pPr indent="0" lvl="0" marL="0" marR="0" rtl="0" algn="l">
              <a:lnSpc>
                <a:spcPct val="100000"/>
              </a:lnSpc>
              <a:spcBef>
                <a:spcPts val="360"/>
              </a:spcBef>
              <a:spcAft>
                <a:spcPts val="0"/>
              </a:spcAft>
              <a:buClr>
                <a:srgbClr val="000000"/>
              </a:buClr>
              <a:buSzPts val="1800"/>
              <a:buFont typeface="Arial"/>
              <a:buNone/>
            </a:pPr>
            <a:r>
              <a:rPr b="1" i="0" lang="en-US" sz="1800" u="none" cap="none" strike="noStrike">
                <a:solidFill>
                  <a:srgbClr val="3366FF"/>
                </a:solidFill>
                <a:latin typeface="Courier New"/>
                <a:ea typeface="Courier New"/>
                <a:cs typeface="Courier New"/>
                <a:sym typeface="Courier New"/>
              </a:rPr>
              <a:t>cal</a:t>
            </a:r>
            <a:endParaRPr b="1" i="0" sz="1800" u="none" cap="none" strike="noStrike">
              <a:solidFill>
                <a:srgbClr val="3366FF"/>
              </a:solidFill>
              <a:latin typeface="Courier New"/>
              <a:ea typeface="Courier New"/>
              <a:cs typeface="Courier New"/>
              <a:sym typeface="Courier New"/>
            </a:endParaRPr>
          </a:p>
          <a:p>
            <a:pPr indent="0" lvl="0" marL="0" marR="0" rtl="0" algn="l">
              <a:lnSpc>
                <a:spcPct val="100000"/>
              </a:lnSpc>
              <a:spcBef>
                <a:spcPts val="400"/>
              </a:spcBef>
              <a:spcAft>
                <a:spcPts val="0"/>
              </a:spcAft>
              <a:buClr>
                <a:srgbClr val="00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p:txBody>
      </p:sp>
      <p:sp>
        <p:nvSpPr>
          <p:cNvPr id="707" name="Google Shape;707;p85"/>
          <p:cNvSpPr txBox="1"/>
          <p:nvPr>
            <p:ph idx="4294967295" type="body"/>
          </p:nvPr>
        </p:nvSpPr>
        <p:spPr>
          <a:xfrm>
            <a:off x="152399" y="2997206"/>
            <a:ext cx="8757139" cy="9144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rPr lang="en-US" sz="1800">
                <a:solidFill>
                  <a:srgbClr val="000000"/>
                </a:solidFill>
                <a:latin typeface="Arial"/>
                <a:ea typeface="Arial"/>
                <a:cs typeface="Arial"/>
                <a:sym typeface="Arial"/>
              </a:rPr>
              <a:t>clear </a:t>
            </a:r>
            <a:r>
              <a:rPr lang="en-US" sz="1800"/>
              <a:t>command will clear the terminal screen</a:t>
            </a:r>
            <a:endParaRPr/>
          </a:p>
          <a:p>
            <a:pPr indent="-381000" lvl="0" marL="457200" marR="0" rtl="0" algn="l">
              <a:lnSpc>
                <a:spcPct val="100000"/>
              </a:lnSpc>
              <a:spcBef>
                <a:spcPts val="500"/>
              </a:spcBef>
              <a:spcAft>
                <a:spcPts val="0"/>
              </a:spcAft>
              <a:buClr>
                <a:srgbClr val="254061"/>
              </a:buClr>
              <a:buSzPts val="2400"/>
              <a:buFont typeface="Arial"/>
              <a:buChar char="•"/>
            </a:pPr>
            <a:r>
              <a:rPr lang="en-US" sz="1800">
                <a:latin typeface="Arial"/>
                <a:ea typeface="Arial"/>
                <a:cs typeface="Arial"/>
                <a:sym typeface="Arial"/>
              </a:rPr>
              <a:t>$USER </a:t>
            </a:r>
            <a:r>
              <a:rPr lang="en-US" sz="1800"/>
              <a:t>is  system-defined variable</a:t>
            </a:r>
            <a:endParaRPr/>
          </a:p>
          <a:p>
            <a:pPr indent="0" lvl="0" marL="0" rtl="0" algn="l">
              <a:lnSpc>
                <a:spcPct val="100000"/>
              </a:lnSpc>
              <a:spcBef>
                <a:spcPts val="500"/>
              </a:spcBef>
              <a:spcAft>
                <a:spcPts val="0"/>
              </a:spcAft>
              <a:buSzPts val="2400"/>
              <a:buNone/>
            </a:pPr>
            <a:r>
              <a:rPr lang="en-US" sz="1800">
                <a:latin typeface="Arial"/>
                <a:ea typeface="Arial"/>
                <a:cs typeface="Arial"/>
                <a:sym typeface="Arial"/>
              </a:rPr>
              <a:t>date </a:t>
            </a:r>
            <a:r>
              <a:rPr lang="en-US" sz="1800"/>
              <a:t>command prints the current date along with the time – notice “</a:t>
            </a:r>
            <a:r>
              <a:rPr b="1" lang="en-US" sz="1800">
                <a:solidFill>
                  <a:srgbClr val="C0504D"/>
                </a:solidFill>
              </a:rPr>
              <a:t>;</a:t>
            </a:r>
            <a:r>
              <a:rPr lang="en-US" sz="1800"/>
              <a:t>” for separating the echo command and date</a:t>
            </a:r>
            <a:endParaRPr/>
          </a:p>
          <a:p>
            <a:pPr indent="-381000" lvl="0" marL="457200" marR="0" rtl="0" algn="l">
              <a:lnSpc>
                <a:spcPct val="100000"/>
              </a:lnSpc>
              <a:spcBef>
                <a:spcPts val="500"/>
              </a:spcBef>
              <a:spcAft>
                <a:spcPts val="0"/>
              </a:spcAft>
              <a:buClr>
                <a:srgbClr val="254061"/>
              </a:buClr>
              <a:buSzPts val="2400"/>
              <a:buFont typeface="Arial"/>
              <a:buChar char="•"/>
            </a:pPr>
            <a:r>
              <a:rPr lang="en-US" sz="1800">
                <a:latin typeface="Arial"/>
                <a:ea typeface="Arial"/>
                <a:cs typeface="Arial"/>
                <a:sym typeface="Arial"/>
              </a:rPr>
              <a:t>cal </a:t>
            </a:r>
            <a:r>
              <a:rPr lang="en-US" sz="1800"/>
              <a:t>command prints the calendar</a:t>
            </a:r>
            <a:endParaRPr/>
          </a:p>
          <a:p>
            <a:pPr indent="0" lvl="0" marL="0" rtl="0" algn="l">
              <a:lnSpc>
                <a:spcPct val="100000"/>
              </a:lnSpc>
              <a:spcBef>
                <a:spcPts val="500"/>
              </a:spcBef>
              <a:spcAft>
                <a:spcPts val="0"/>
              </a:spcAft>
              <a:buSzPts val="2400"/>
              <a:buNone/>
            </a:pPr>
            <a:r>
              <a:t/>
            </a:r>
            <a:endParaRPr sz="2000"/>
          </a:p>
          <a:p>
            <a:pPr indent="0" lvl="0" marL="0" rtl="0" algn="l">
              <a:lnSpc>
                <a:spcPct val="100000"/>
              </a:lnSpc>
              <a:spcBef>
                <a:spcPts val="500"/>
              </a:spcBef>
              <a:spcAft>
                <a:spcPts val="0"/>
              </a:spcAft>
              <a:buSzPts val="2400"/>
              <a:buFont typeface="Arial"/>
              <a:buNone/>
            </a:pPr>
            <a:r>
              <a:rPr lang="en-US" sz="2000"/>
              <a:t> </a:t>
            </a:r>
            <a:endParaRPr/>
          </a:p>
          <a:p>
            <a:pPr indent="-228600" lvl="0" marL="457200" marR="0" rtl="0" algn="l">
              <a:lnSpc>
                <a:spcPct val="100000"/>
              </a:lnSpc>
              <a:spcBef>
                <a:spcPts val="500"/>
              </a:spcBef>
              <a:spcAft>
                <a:spcPts val="0"/>
              </a:spcAft>
              <a:buClr>
                <a:srgbClr val="254061"/>
              </a:buClr>
              <a:buSzPts val="2400"/>
              <a:buFont typeface="Arial"/>
              <a:buNone/>
            </a:pPr>
            <a:r>
              <a:t/>
            </a:r>
            <a:endParaRPr sz="2000"/>
          </a:p>
          <a:p>
            <a:pPr indent="0" lvl="0" marL="0" rtl="0" algn="l">
              <a:lnSpc>
                <a:spcPct val="100000"/>
              </a:lnSpc>
              <a:spcBef>
                <a:spcPts val="500"/>
              </a:spcBef>
              <a:spcAft>
                <a:spcPts val="0"/>
              </a:spcAft>
              <a:buSzPts val="2400"/>
              <a:buNone/>
            </a:pPr>
            <a:r>
              <a:t/>
            </a:r>
            <a:endParaRPr sz="2000"/>
          </a:p>
          <a:p>
            <a:pPr indent="0" lvl="0" marL="0" rtl="0" algn="l">
              <a:lnSpc>
                <a:spcPct val="100000"/>
              </a:lnSpc>
              <a:spcBef>
                <a:spcPts val="500"/>
              </a:spcBef>
              <a:spcAft>
                <a:spcPts val="0"/>
              </a:spcAft>
              <a:buSzPts val="2400"/>
              <a:buNone/>
            </a:pPr>
            <a:r>
              <a:rPr lang="en-US" sz="2000"/>
              <a:t> </a:t>
            </a:r>
            <a:endParaRPr sz="2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86"/>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Passing arguments to shell scripts</a:t>
            </a:r>
            <a:endParaRPr/>
          </a:p>
        </p:txBody>
      </p:sp>
      <p:sp>
        <p:nvSpPr>
          <p:cNvPr id="713" name="Google Shape;713;p8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714" name="Google Shape;714;p86"/>
          <p:cNvSpPr txBox="1"/>
          <p:nvPr>
            <p:ph idx="4294967295" type="body"/>
          </p:nvPr>
        </p:nvSpPr>
        <p:spPr>
          <a:xfrm>
            <a:off x="228600" y="920261"/>
            <a:ext cx="8610600" cy="4498975"/>
          </a:xfrm>
          <a:prstGeom prst="rect">
            <a:avLst/>
          </a:prstGeom>
          <a:noFill/>
          <a:ln>
            <a:noFill/>
          </a:ln>
        </p:spPr>
        <p:txBody>
          <a:bodyPr anchorCtr="0" anchor="t" bIns="68575" lIns="68575" spcFirstLastPara="1" rIns="68575" wrap="square" tIns="685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The special variables </a:t>
            </a:r>
            <a:r>
              <a:rPr b="1" i="0" lang="en-US" sz="1800" u="none" cap="none" strike="noStrike">
                <a:solidFill>
                  <a:srgbClr val="000000"/>
                </a:solidFill>
                <a:latin typeface="Courier New"/>
                <a:ea typeface="Courier New"/>
                <a:cs typeface="Courier New"/>
                <a:sym typeface="Courier New"/>
              </a:rPr>
              <a:t>$1</a:t>
            </a:r>
            <a:r>
              <a:rPr b="0" i="0" lang="en-US" sz="1800" u="none" cap="none" strike="noStrike">
                <a:solidFill>
                  <a:srgbClr val="000000"/>
                </a:solidFill>
              </a:rPr>
              <a:t>-</a:t>
            </a:r>
            <a:r>
              <a:rPr b="1" i="0" lang="en-US" sz="1800" u="none" cap="none" strike="noStrike">
                <a:solidFill>
                  <a:srgbClr val="000000"/>
                </a:solidFill>
                <a:latin typeface="Courier New"/>
                <a:ea typeface="Courier New"/>
                <a:cs typeface="Courier New"/>
                <a:sym typeface="Courier New"/>
              </a:rPr>
              <a:t>$9</a:t>
            </a:r>
            <a:r>
              <a:rPr b="0" i="0" lang="en-US" sz="1800" u="none" cap="none" strike="noStrike">
                <a:solidFill>
                  <a:srgbClr val="000000"/>
                </a:solidFill>
              </a:rPr>
              <a:t> correspond to the arguments passed to the script when it is invoked</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Although the Bourne shell can have any number of parameters, the positional parameters (or variables) are limited to numbers 1 through 9</a:t>
            </a:r>
            <a:endParaRPr/>
          </a:p>
          <a:p>
            <a:pPr indent="0" lvl="1" marL="400050" marR="0" rtl="0" algn="l">
              <a:lnSpc>
                <a:spcPct val="100000"/>
              </a:lnSpc>
              <a:spcBef>
                <a:spcPts val="0"/>
              </a:spcBef>
              <a:spcAft>
                <a:spcPts val="0"/>
              </a:spcAft>
              <a:buClr>
                <a:srgbClr val="254061"/>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254061"/>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254061"/>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254061"/>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254061"/>
              </a:buClr>
              <a:buSzPts val="2200"/>
              <a:buFont typeface="Arial"/>
              <a:buNone/>
            </a:pPr>
            <a:r>
              <a:t/>
            </a:r>
            <a:endParaRPr b="1" i="0" sz="2200" u="none" cap="none" strike="noStrike">
              <a:solidFill>
                <a:srgbClr val="000000"/>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 </a:t>
            </a:r>
            <a:r>
              <a:rPr b="1" i="0" lang="en-US" sz="2200" u="none" cap="none" strike="noStrike">
                <a:solidFill>
                  <a:srgbClr val="0000FF"/>
                </a:solidFill>
                <a:latin typeface="Courier New"/>
                <a:ea typeface="Courier New"/>
                <a:cs typeface="Courier New"/>
                <a:sym typeface="Courier New"/>
              </a:rPr>
              <a:t>./myScript4.sh Ritu Arora</a:t>
            </a:r>
            <a:endParaRPr/>
          </a:p>
          <a:p>
            <a:pPr indent="0" lvl="1" marL="400050" marR="0" rtl="0" algn="l">
              <a:lnSpc>
                <a:spcPct val="100000"/>
              </a:lnSpc>
              <a:spcBef>
                <a:spcPts val="0"/>
              </a:spcBef>
              <a:spcAft>
                <a:spcPts val="0"/>
              </a:spcAft>
              <a:buClr>
                <a:srgbClr val="000000"/>
              </a:buClr>
              <a:buSzPts val="2200"/>
              <a:buFont typeface="Courier New"/>
              <a:buNone/>
            </a:pPr>
            <a:r>
              <a:rPr b="1" i="0" lang="en-US" sz="2200" u="none" cap="none" strike="noStrike">
                <a:solidFill>
                  <a:srgbClr val="000000"/>
                </a:solidFill>
                <a:latin typeface="Courier New"/>
                <a:ea typeface="Courier New"/>
                <a:cs typeface="Courier New"/>
                <a:sym typeface="Courier New"/>
              </a:rPr>
              <a:t>The name entered is Ritu Arora</a:t>
            </a:r>
            <a:endParaRPr/>
          </a:p>
          <a:p>
            <a:pPr indent="0" lvl="0" marL="0" marR="0" rtl="0" algn="l">
              <a:lnSpc>
                <a:spcPct val="100000"/>
              </a:lnSpc>
              <a:spcBef>
                <a:spcPts val="0"/>
              </a:spcBef>
              <a:spcAft>
                <a:spcPts val="0"/>
              </a:spcAft>
              <a:buClr>
                <a:srgbClr val="254061"/>
              </a:buClr>
              <a:buSzPts val="2400"/>
              <a:buFont typeface="Arial"/>
              <a:buNone/>
            </a:pPr>
            <a:r>
              <a:t/>
            </a:r>
            <a:endParaRPr b="0" i="0" sz="2400" u="none" cap="none" strike="noStrike">
              <a:solidFill>
                <a:srgbClr val="000000"/>
              </a:solidFill>
              <a:latin typeface="Courier New"/>
              <a:ea typeface="Courier New"/>
              <a:cs typeface="Courier New"/>
              <a:sym typeface="Courier New"/>
            </a:endParaRPr>
          </a:p>
        </p:txBody>
      </p:sp>
      <p:sp>
        <p:nvSpPr>
          <p:cNvPr id="715" name="Google Shape;715;p86"/>
          <p:cNvSpPr txBox="1"/>
          <p:nvPr/>
        </p:nvSpPr>
        <p:spPr>
          <a:xfrm>
            <a:off x="539262" y="2272324"/>
            <a:ext cx="5105400" cy="1295400"/>
          </a:xfrm>
          <a:prstGeom prst="rect">
            <a:avLst/>
          </a:prstGeom>
          <a:solidFill>
            <a:srgbClr val="F2F2F2"/>
          </a:solidFill>
          <a:ln>
            <a:noFill/>
          </a:ln>
        </p:spPr>
        <p:txBody>
          <a:bodyPr anchorCtr="0" anchor="t" bIns="45700" lIns="91425" spcFirstLastPara="1" rIns="91425" wrap="square" tIns="45700">
            <a:noAutofit/>
          </a:bodyPr>
          <a:lstStyle/>
          <a:p>
            <a:pPr indent="0" lvl="1" marL="40005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FF"/>
                </a:solidFill>
                <a:latin typeface="Courier New"/>
                <a:ea typeface="Courier New"/>
                <a:cs typeface="Courier New"/>
                <a:sym typeface="Courier New"/>
              </a:rPr>
              <a:t>#!/bin/sh </a:t>
            </a:r>
            <a:endParaRPr/>
          </a:p>
          <a:p>
            <a:pPr indent="0" lvl="1" marL="400050" marR="0" rtl="0" algn="l">
              <a:lnSpc>
                <a:spcPct val="100000"/>
              </a:lnSpc>
              <a:spcBef>
                <a:spcPts val="400"/>
              </a:spcBef>
              <a:spcAft>
                <a:spcPts val="0"/>
              </a:spcAft>
              <a:buClr>
                <a:srgbClr val="000000"/>
              </a:buClr>
              <a:buSzPts val="2000"/>
              <a:buFont typeface="Arial"/>
              <a:buNone/>
            </a:pPr>
            <a:r>
              <a:rPr b="1" i="0" lang="en-US" sz="2000" u="none" cap="none" strike="noStrike">
                <a:solidFill>
                  <a:srgbClr val="0000FF"/>
                </a:solidFill>
                <a:latin typeface="Courier New"/>
                <a:ea typeface="Courier New"/>
                <a:cs typeface="Courier New"/>
                <a:sym typeface="Courier New"/>
              </a:rPr>
              <a:t>echo "The name entered is $1 $2" </a:t>
            </a:r>
            <a:endParaRPr/>
          </a:p>
          <a:p>
            <a:pPr indent="0" lvl="0" marL="0" marR="0" rtl="0" algn="l">
              <a:lnSpc>
                <a:spcPct val="100000"/>
              </a:lnSpc>
              <a:spcBef>
                <a:spcPts val="400"/>
              </a:spcBef>
              <a:spcAft>
                <a:spcPts val="0"/>
              </a:spcAft>
              <a:buClr>
                <a:srgbClr val="000000"/>
              </a:buClr>
              <a:buSzPts val="2000"/>
              <a:buFont typeface="Arial"/>
              <a:buNone/>
            </a:pPr>
            <a:r>
              <a:t/>
            </a:r>
            <a:endParaRPr b="0" i="0" sz="20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Linux is an Operating System (OS)</a:t>
            </a:r>
            <a:endParaRPr/>
          </a:p>
        </p:txBody>
      </p:sp>
      <p:sp>
        <p:nvSpPr>
          <p:cNvPr id="102" name="Google Shape;102;p15"/>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Char char="•"/>
            </a:pPr>
            <a:r>
              <a:rPr lang="en-US"/>
              <a:t>What is an OS?</a:t>
            </a:r>
            <a:endParaRPr/>
          </a:p>
          <a:p>
            <a:pPr indent="-381000" lvl="1" marL="914400" rtl="0" algn="l">
              <a:lnSpc>
                <a:spcPct val="115000"/>
              </a:lnSpc>
              <a:spcBef>
                <a:spcPts val="0"/>
              </a:spcBef>
              <a:spcAft>
                <a:spcPts val="0"/>
              </a:spcAft>
              <a:buSzPts val="2400"/>
              <a:buChar char="–"/>
            </a:pPr>
            <a:r>
              <a:rPr lang="en-US" sz="2400">
                <a:solidFill>
                  <a:schemeClr val="dk1"/>
                </a:solidFill>
              </a:rPr>
              <a:t>Software interface between the user and the computer hardware</a:t>
            </a:r>
            <a:endParaRPr sz="2400">
              <a:solidFill>
                <a:schemeClr val="dk1"/>
              </a:solidFill>
            </a:endParaRPr>
          </a:p>
          <a:p>
            <a:pPr indent="-381000" lvl="1" marL="914400" rtl="0" algn="l">
              <a:lnSpc>
                <a:spcPct val="115000"/>
              </a:lnSpc>
              <a:spcBef>
                <a:spcPts val="0"/>
              </a:spcBef>
              <a:spcAft>
                <a:spcPts val="0"/>
              </a:spcAft>
              <a:buSzPts val="2400"/>
              <a:buChar char="–"/>
            </a:pPr>
            <a:r>
              <a:rPr lang="en-US" sz="2400">
                <a:solidFill>
                  <a:schemeClr val="dk1"/>
                </a:solidFill>
              </a:rPr>
              <a:t>Controls the execution of other programs</a:t>
            </a:r>
            <a:endParaRPr sz="2400">
              <a:solidFill>
                <a:schemeClr val="dk1"/>
              </a:solidFill>
            </a:endParaRPr>
          </a:p>
          <a:p>
            <a:pPr indent="-381000" lvl="1" marL="914400" rtl="0" algn="l">
              <a:lnSpc>
                <a:spcPct val="115000"/>
              </a:lnSpc>
              <a:spcBef>
                <a:spcPts val="0"/>
              </a:spcBef>
              <a:spcAft>
                <a:spcPts val="0"/>
              </a:spcAft>
              <a:buSzPts val="2400"/>
              <a:buChar char="–"/>
            </a:pPr>
            <a:r>
              <a:rPr lang="en-US" sz="2400">
                <a:solidFill>
                  <a:schemeClr val="dk1"/>
                </a:solidFill>
              </a:rPr>
              <a:t>Responsible for managing multiple computer resources (CPU, memory, disk, display, keyboard, etc.)</a:t>
            </a:r>
            <a:endParaRPr sz="2400">
              <a:solidFill>
                <a:schemeClr val="dk1"/>
              </a:solidFill>
            </a:endParaRPr>
          </a:p>
          <a:p>
            <a:pPr indent="-381000" lvl="1" marL="914400" rtl="0" algn="l">
              <a:lnSpc>
                <a:spcPct val="115000"/>
              </a:lnSpc>
              <a:spcBef>
                <a:spcPts val="0"/>
              </a:spcBef>
              <a:spcAft>
                <a:spcPts val="0"/>
              </a:spcAft>
              <a:buSzPts val="2400"/>
              <a:buChar char="–"/>
            </a:pPr>
            <a:r>
              <a:rPr lang="en-US" sz="2400">
                <a:solidFill>
                  <a:schemeClr val="dk1"/>
                </a:solidFill>
              </a:rPr>
              <a:t>Examples of OS: Windows, Unix/</a:t>
            </a:r>
            <a:r>
              <a:rPr b="1" lang="en-US" sz="2400" u="sng">
                <a:solidFill>
                  <a:schemeClr val="dk1"/>
                </a:solidFill>
              </a:rPr>
              <a:t>Linux</a:t>
            </a:r>
            <a:r>
              <a:rPr lang="en-US" sz="2400">
                <a:solidFill>
                  <a:schemeClr val="dk1"/>
                </a:solidFill>
              </a:rPr>
              <a:t>, OS X</a:t>
            </a:r>
            <a:endParaRPr sz="2400"/>
          </a:p>
        </p:txBody>
      </p:sp>
      <p:sp>
        <p:nvSpPr>
          <p:cNvPr id="103" name="Google Shape;103;p1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8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Conditionals in shell scripts</a:t>
            </a:r>
            <a:endParaRPr/>
          </a:p>
        </p:txBody>
      </p:sp>
      <p:sp>
        <p:nvSpPr>
          <p:cNvPr id="721" name="Google Shape;721;p8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722" name="Google Shape;722;p87"/>
          <p:cNvSpPr txBox="1"/>
          <p:nvPr>
            <p:ph idx="4294967295" type="body"/>
          </p:nvPr>
        </p:nvSpPr>
        <p:spPr>
          <a:xfrm>
            <a:off x="341923" y="742978"/>
            <a:ext cx="8344877" cy="6115022"/>
          </a:xfrm>
          <a:prstGeom prst="rect">
            <a:avLst/>
          </a:prstGeom>
          <a:noFill/>
          <a:ln>
            <a:noFill/>
          </a:ln>
        </p:spPr>
        <p:txBody>
          <a:bodyPr anchorCtr="0" anchor="t" bIns="68575" lIns="68575" spcFirstLastPara="1" rIns="68575" wrap="square" tIns="68575">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The if-statement begins with the keyword </a:t>
            </a:r>
            <a:r>
              <a:rPr b="1" i="0" lang="en-US" sz="1800" u="none" cap="none" strike="noStrike">
                <a:solidFill>
                  <a:srgbClr val="1A0008"/>
                </a:solidFill>
                <a:latin typeface="Courier New"/>
                <a:ea typeface="Courier New"/>
                <a:cs typeface="Courier New"/>
                <a:sym typeface="Courier New"/>
              </a:rPr>
              <a:t>if</a:t>
            </a:r>
            <a:r>
              <a:rPr b="0" i="0" lang="en-US" sz="1800" u="none" cap="none" strike="noStrike">
                <a:solidFill>
                  <a:srgbClr val="000000"/>
                </a:solidFill>
              </a:rPr>
              <a:t>, and ends with the keyword </a:t>
            </a:r>
            <a:r>
              <a:rPr b="1" i="0" lang="en-US" sz="1800" u="none" cap="none" strike="noStrike">
                <a:solidFill>
                  <a:srgbClr val="1A0008"/>
                </a:solidFill>
                <a:latin typeface="Courier New"/>
                <a:ea typeface="Courier New"/>
                <a:cs typeface="Courier New"/>
                <a:sym typeface="Courier New"/>
              </a:rPr>
              <a:t>fi</a:t>
            </a:r>
            <a:r>
              <a:rPr b="0" i="0" lang="en-US" sz="1800" u="none" cap="none" strike="noStrike">
                <a:solidFill>
                  <a:srgbClr val="000000"/>
                </a:solidFill>
              </a:rPr>
              <a:t>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The </a:t>
            </a:r>
            <a:r>
              <a:rPr b="1" i="0" lang="en-US" sz="1800" u="none" cap="none" strike="noStrike">
                <a:solidFill>
                  <a:srgbClr val="1A0008"/>
                </a:solidFill>
                <a:latin typeface="Courier New"/>
                <a:ea typeface="Courier New"/>
                <a:cs typeface="Courier New"/>
                <a:sym typeface="Courier New"/>
              </a:rPr>
              <a:t>if</a:t>
            </a:r>
            <a:r>
              <a:rPr b="0" i="0" lang="en-US" sz="1800" u="none" cap="none" strike="noStrike">
                <a:solidFill>
                  <a:srgbClr val="000000"/>
                </a:solidFill>
              </a:rPr>
              <a:t> keyword is followed by a condition, which is enclosed in square brackets, </a:t>
            </a:r>
            <a:r>
              <a:rPr b="0" i="1" lang="en-US" sz="1800" u="none" cap="none" strike="noStrike">
                <a:solidFill>
                  <a:srgbClr val="000000"/>
                </a:solidFill>
              </a:rPr>
              <a:t>e.g.</a:t>
            </a:r>
            <a:r>
              <a:rPr b="0" i="0" lang="en-US" sz="1800" u="none" cap="none" strike="noStrike">
                <a:solidFill>
                  <a:srgbClr val="000000"/>
                </a:solidFill>
              </a:rPr>
              <a:t>, </a:t>
            </a:r>
            <a:r>
              <a:rPr b="0" i="0" lang="en-US" sz="1800" u="none" cap="none" strike="noStrike">
                <a:solidFill>
                  <a:srgbClr val="000000"/>
                </a:solidFill>
                <a:latin typeface="Courier"/>
                <a:ea typeface="Courier"/>
                <a:cs typeface="Courier"/>
                <a:sym typeface="Courier"/>
              </a:rPr>
              <a:t>if </a:t>
            </a:r>
            <a:r>
              <a:rPr b="0" i="0" lang="en-US" sz="1800" u="none" cap="none" strike="noStrike">
                <a:solidFill>
                  <a:srgbClr val="FF0000"/>
                </a:solidFill>
                <a:latin typeface="Courier"/>
                <a:ea typeface="Courier"/>
                <a:cs typeface="Courier"/>
                <a:sym typeface="Courier"/>
              </a:rPr>
              <a:t>[</a:t>
            </a:r>
            <a:r>
              <a:rPr b="0" i="0" lang="en-US" sz="1800" u="none" cap="none" strike="noStrike">
                <a:solidFill>
                  <a:srgbClr val="000000"/>
                </a:solidFill>
                <a:latin typeface="Courier"/>
                <a:ea typeface="Courier"/>
                <a:cs typeface="Courier"/>
                <a:sym typeface="Courier"/>
              </a:rPr>
              <a:t>$1 &gt; 5</a:t>
            </a:r>
            <a:r>
              <a:rPr b="0" i="0" lang="en-US" sz="1800" u="none" cap="none" strike="noStrike">
                <a:solidFill>
                  <a:srgbClr val="FF0000"/>
                </a:solidFill>
                <a:latin typeface="Courier"/>
                <a:ea typeface="Courier"/>
                <a:cs typeface="Courier"/>
                <a:sym typeface="Courier"/>
              </a:rPr>
              <a:t>]</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The line after the </a:t>
            </a:r>
            <a:r>
              <a:rPr b="1" i="0" lang="en-US" sz="1800" u="none" cap="none" strike="noStrike">
                <a:solidFill>
                  <a:srgbClr val="1A0008"/>
                </a:solidFill>
                <a:latin typeface="Courier New"/>
                <a:ea typeface="Courier New"/>
                <a:cs typeface="Courier New"/>
                <a:sym typeface="Courier New"/>
              </a:rPr>
              <a:t>if</a:t>
            </a:r>
            <a:r>
              <a:rPr b="0" i="0" lang="en-US" sz="1800" u="none" cap="none" strike="noStrike">
                <a:solidFill>
                  <a:srgbClr val="000000"/>
                </a:solidFill>
              </a:rPr>
              <a:t> keyword contains the keyword </a:t>
            </a:r>
            <a:r>
              <a:rPr b="1" i="0" lang="en-US" sz="1800" u="none" cap="none" strike="noStrike">
                <a:solidFill>
                  <a:srgbClr val="1A0008"/>
                </a:solidFill>
                <a:latin typeface="Courier New"/>
                <a:ea typeface="Courier New"/>
                <a:cs typeface="Courier New"/>
                <a:sym typeface="Courier New"/>
              </a:rPr>
              <a:t>then</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rPr>
              <a:t>You may include an </a:t>
            </a:r>
            <a:r>
              <a:rPr b="1" i="0" lang="en-US" sz="1800" u="none" cap="none" strike="noStrike">
                <a:solidFill>
                  <a:srgbClr val="1A0008"/>
                </a:solidFill>
                <a:latin typeface="Courier New"/>
                <a:ea typeface="Courier New"/>
                <a:cs typeface="Courier New"/>
                <a:sym typeface="Courier New"/>
              </a:rPr>
              <a:t>else</a:t>
            </a:r>
            <a:r>
              <a:rPr b="0" i="0" lang="en-US" sz="1800" u="none" cap="none" strike="noStrike">
                <a:solidFill>
                  <a:srgbClr val="000000"/>
                </a:solidFill>
              </a:rPr>
              <a:t> part if needed:</a:t>
            </a:r>
            <a:endParaRPr/>
          </a:p>
          <a:p>
            <a:pPr indent="-266700" lvl="0" marL="457200" marR="0" rtl="0" algn="l">
              <a:lnSpc>
                <a:spcPct val="100000"/>
              </a:lnSpc>
              <a:spcBef>
                <a:spcPts val="0"/>
              </a:spcBef>
              <a:spcAft>
                <a:spcPts val="0"/>
              </a:spcAft>
              <a:buClr>
                <a:srgbClr val="254061"/>
              </a:buClr>
              <a:buSzPts val="1800"/>
              <a:buNone/>
            </a:pPr>
            <a:r>
              <a:t/>
            </a:r>
            <a:endParaRPr b="1" i="0" sz="1800" u="none" cap="none" strike="noStrike">
              <a:solidFill>
                <a:srgbClr val="1A0008"/>
              </a:solidFill>
              <a:latin typeface="Courier New"/>
              <a:ea typeface="Courier New"/>
              <a:cs typeface="Courier New"/>
              <a:sym typeface="Courier New"/>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#!/bin/sh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if [ -d $1 ]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then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    ls $1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else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    cat $1 </a:t>
            </a:r>
            <a:endParaRPr/>
          </a:p>
          <a:p>
            <a:pPr indent="0" lvl="1" marL="400050" marR="0" rtl="0" algn="l">
              <a:lnSpc>
                <a:spcPct val="100000"/>
              </a:lnSpc>
              <a:spcBef>
                <a:spcPts val="0"/>
              </a:spcBef>
              <a:spcAft>
                <a:spcPts val="0"/>
              </a:spcAft>
              <a:buClr>
                <a:srgbClr val="0000FF"/>
              </a:buClr>
              <a:buSzPts val="1800"/>
              <a:buFont typeface="Courier New"/>
              <a:buNone/>
            </a:pPr>
            <a:r>
              <a:rPr b="1" i="0" lang="en-US" sz="1800" u="none" cap="none" strike="noStrike">
                <a:solidFill>
                  <a:srgbClr val="0000FF"/>
                </a:solidFill>
                <a:latin typeface="Courier New"/>
                <a:ea typeface="Courier New"/>
                <a:cs typeface="Courier New"/>
                <a:sym typeface="Courier New"/>
              </a:rPr>
              <a:t>fi  </a:t>
            </a:r>
            <a:endParaRPr/>
          </a:p>
          <a:p>
            <a:pPr indent="0" lvl="0" marL="0" marR="0" rtl="0" algn="l">
              <a:lnSpc>
                <a:spcPct val="100000"/>
              </a:lnSpc>
              <a:spcBef>
                <a:spcPts val="0"/>
              </a:spcBef>
              <a:spcAft>
                <a:spcPts val="0"/>
              </a:spcAft>
              <a:buClr>
                <a:srgbClr val="254061"/>
              </a:buClr>
              <a:buSzPts val="1800"/>
              <a:buFont typeface="Arial"/>
              <a:buNone/>
            </a:pPr>
            <a:r>
              <a:t/>
            </a:r>
            <a:endParaRPr b="0" i="0" sz="1800" u="none" cap="none" strike="noStrike">
              <a:solidFill>
                <a:srgbClr val="000000"/>
              </a:solidFill>
            </a:endParaRPr>
          </a:p>
        </p:txBody>
      </p:sp>
      <p:sp>
        <p:nvSpPr>
          <p:cNvPr id="723" name="Google Shape;723;p87"/>
          <p:cNvSpPr txBox="1"/>
          <p:nvPr/>
        </p:nvSpPr>
        <p:spPr>
          <a:xfrm>
            <a:off x="2921000" y="2642603"/>
            <a:ext cx="5285154" cy="369332"/>
          </a:xfrm>
          <a:prstGeom prst="rect">
            <a:avLst/>
          </a:prstGeom>
          <a:solidFill>
            <a:srgbClr val="D9D9D9"/>
          </a:solidFill>
          <a:ln cap="flat" cmpd="sng" w="9525">
            <a:solidFill>
              <a:srgbClr val="4F6128"/>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2868"/>
                </a:solidFill>
                <a:latin typeface="Arial"/>
                <a:ea typeface="Arial"/>
                <a:cs typeface="Arial"/>
                <a:sym typeface="Arial"/>
              </a:rPr>
              <a:t>The</a:t>
            </a:r>
            <a:r>
              <a:rPr b="0" i="0" lang="en-US" sz="1800" u="none" cap="none" strike="noStrike">
                <a:solidFill>
                  <a:srgbClr val="FF0000"/>
                </a:solidFill>
                <a:latin typeface="Arial"/>
                <a:ea typeface="Arial"/>
                <a:cs typeface="Arial"/>
                <a:sym typeface="Arial"/>
              </a:rPr>
              <a:t> </a:t>
            </a:r>
            <a:r>
              <a:rPr b="1" i="0" lang="en-US" sz="1800" u="none" cap="none" strike="noStrike">
                <a:solidFill>
                  <a:srgbClr val="1A0008"/>
                </a:solidFill>
                <a:latin typeface="Courier New"/>
                <a:ea typeface="Courier New"/>
                <a:cs typeface="Courier New"/>
                <a:sym typeface="Courier New"/>
              </a:rPr>
              <a:t>if</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condition</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checks</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if</a:t>
            </a:r>
            <a:r>
              <a:rPr b="0" i="0" lang="en-US" sz="1800" u="none" cap="none" strike="noStrike">
                <a:solidFill>
                  <a:srgbClr val="FF0000"/>
                </a:solidFill>
                <a:latin typeface="Arial"/>
                <a:ea typeface="Arial"/>
                <a:cs typeface="Arial"/>
                <a:sym typeface="Arial"/>
              </a:rPr>
              <a:t> </a:t>
            </a:r>
            <a:r>
              <a:rPr b="1" i="0" lang="en-US" sz="1800" u="none" cap="none" strike="noStrike">
                <a:solidFill>
                  <a:srgbClr val="1A0008"/>
                </a:solidFill>
                <a:latin typeface="Courier New"/>
                <a:ea typeface="Courier New"/>
                <a:cs typeface="Courier New"/>
                <a:sym typeface="Courier New"/>
              </a:rPr>
              <a:t>$1</a:t>
            </a:r>
            <a:r>
              <a:rPr b="0" i="0" lang="en-US" sz="1800" u="none" cap="none" strike="noStrike">
                <a:solidFill>
                  <a:srgbClr val="002868"/>
                </a:solidFill>
                <a:latin typeface="Arial"/>
                <a:ea typeface="Arial"/>
                <a:cs typeface="Arial"/>
                <a:sym typeface="Arial"/>
              </a:rPr>
              <a:t> is</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a</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directory</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or</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2868"/>
                </a:solidFill>
                <a:latin typeface="Arial"/>
                <a:ea typeface="Arial"/>
                <a:cs typeface="Arial"/>
                <a:sym typeface="Arial"/>
              </a:rPr>
              <a:t>not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88"/>
          <p:cNvSpPr txBox="1"/>
          <p:nvPr>
            <p:ph type="title"/>
          </p:nvPr>
        </p:nvSpPr>
        <p:spPr>
          <a:xfrm>
            <a:off x="283775" y="3715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Section 3: Job Submissions, Using XSEDE Resources,  GSISSH, and Globus</a:t>
            </a:r>
            <a:endParaRPr/>
          </a:p>
        </p:txBody>
      </p:sp>
      <p:pic>
        <p:nvPicPr>
          <p:cNvPr id="729" name="Google Shape;729;p88"/>
          <p:cNvPicPr preferRelativeResize="0"/>
          <p:nvPr/>
        </p:nvPicPr>
        <p:blipFill rotWithShape="1">
          <a:blip r:embed="rId3">
            <a:alphaModFix/>
          </a:blip>
          <a:srcRect b="0" l="0" r="0" t="0"/>
          <a:stretch/>
        </p:blipFill>
        <p:spPr>
          <a:xfrm>
            <a:off x="3081004" y="1195225"/>
            <a:ext cx="2982000" cy="2932300"/>
          </a:xfrm>
          <a:prstGeom prst="rect">
            <a:avLst/>
          </a:prstGeom>
          <a:noFill/>
          <a:ln>
            <a:noFill/>
          </a:ln>
          <a:effectLst>
            <a:outerShdw blurRad="57150" rotWithShape="0" algn="bl" dir="5400000" dist="19050">
              <a:srgbClr val="000000">
                <a:alpha val="49803"/>
              </a:srgbClr>
            </a:outerShdw>
          </a:effectLst>
        </p:spPr>
      </p:pic>
      <p:sp>
        <p:nvSpPr>
          <p:cNvPr id="730" name="Google Shape;730;p8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89"/>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Loops in shell scripts</a:t>
            </a:r>
            <a:endParaRPr/>
          </a:p>
        </p:txBody>
      </p:sp>
      <p:sp>
        <p:nvSpPr>
          <p:cNvPr id="736" name="Google Shape;736;p8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
        <p:nvSpPr>
          <p:cNvPr id="737" name="Google Shape;737;p89"/>
          <p:cNvSpPr txBox="1"/>
          <p:nvPr>
            <p:ph idx="4294967295" type="body"/>
          </p:nvPr>
        </p:nvSpPr>
        <p:spPr>
          <a:xfrm>
            <a:off x="4495800" y="873371"/>
            <a:ext cx="4191000" cy="449897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rPr>
              <a:t>Loops are used to repeat steps. Two kinds: </a:t>
            </a:r>
            <a:r>
              <a:rPr b="0" i="0" lang="en-US" sz="2400" u="none" cap="none" strike="noStrike">
                <a:solidFill>
                  <a:srgbClr val="000000"/>
                </a:solidFill>
                <a:latin typeface="Courier"/>
                <a:ea typeface="Courier"/>
                <a:cs typeface="Courier"/>
                <a:sym typeface="Courier"/>
              </a:rPr>
              <a:t>for</a:t>
            </a:r>
            <a:r>
              <a:rPr b="0" i="0" lang="en-US" sz="2400" u="none" cap="none" strike="noStrike">
                <a:solidFill>
                  <a:srgbClr val="000000"/>
                </a:solidFill>
              </a:rPr>
              <a:t> and </a:t>
            </a:r>
            <a:r>
              <a:rPr b="0" i="0" lang="en-US" sz="2400" u="none" cap="none" strike="noStrike">
                <a:solidFill>
                  <a:srgbClr val="000000"/>
                </a:solidFill>
                <a:latin typeface="Courier"/>
                <a:ea typeface="Courier"/>
                <a:cs typeface="Courier"/>
                <a:sym typeface="Courier"/>
              </a:rPr>
              <a:t>while</a:t>
            </a:r>
            <a:endParaRPr b="0" i="0" sz="2400" u="none" cap="none" strike="noStrike">
              <a:solidFill>
                <a:srgbClr val="000000"/>
              </a:solidFill>
              <a:latin typeface="Courier"/>
              <a:ea typeface="Courier"/>
              <a:cs typeface="Courier"/>
              <a:sym typeface="Courier"/>
            </a:endParaRPr>
          </a:p>
        </p:txBody>
      </p:sp>
      <p:sp>
        <p:nvSpPr>
          <p:cNvPr id="738" name="Google Shape;738;p89"/>
          <p:cNvSpPr txBox="1"/>
          <p:nvPr/>
        </p:nvSpPr>
        <p:spPr>
          <a:xfrm>
            <a:off x="609600" y="836247"/>
            <a:ext cx="3810000" cy="1828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FF"/>
              </a:buClr>
              <a:buSzPts val="2400"/>
              <a:buFont typeface="Arial"/>
              <a:buNone/>
            </a:pPr>
            <a:r>
              <a:rPr b="1" i="0" lang="en-US" sz="2400" u="none" cap="none" strike="noStrike">
                <a:solidFill>
                  <a:srgbClr val="0000FF"/>
                </a:solidFill>
                <a:latin typeface="Courier New"/>
                <a:ea typeface="Courier New"/>
                <a:cs typeface="Courier New"/>
                <a:sym typeface="Courier New"/>
              </a:rPr>
              <a:t>#!/bin/sh </a:t>
            </a:r>
            <a:endParaRPr/>
          </a:p>
          <a:p>
            <a:pPr indent="0" lvl="0" marL="0" marR="0" rtl="0" algn="l">
              <a:lnSpc>
                <a:spcPct val="100000"/>
              </a:lnSpc>
              <a:spcBef>
                <a:spcPts val="480"/>
              </a:spcBef>
              <a:spcAft>
                <a:spcPts val="0"/>
              </a:spcAft>
              <a:buClr>
                <a:srgbClr val="0000FF"/>
              </a:buClr>
              <a:buSzPts val="2400"/>
              <a:buFont typeface="Arial"/>
              <a:buNone/>
            </a:pPr>
            <a:r>
              <a:rPr b="1" i="0" lang="en-US" sz="2400" u="none" cap="none" strike="noStrike">
                <a:solidFill>
                  <a:srgbClr val="0000FF"/>
                </a:solidFill>
                <a:latin typeface="Courier New"/>
                <a:ea typeface="Courier New"/>
                <a:cs typeface="Courier New"/>
                <a:sym typeface="Courier New"/>
              </a:rPr>
              <a:t>for i in `ls`; do</a:t>
            </a:r>
            <a:endParaRPr/>
          </a:p>
          <a:p>
            <a:pPr indent="0" lvl="0" marL="0" marR="0" rtl="0" algn="l">
              <a:lnSpc>
                <a:spcPct val="100000"/>
              </a:lnSpc>
              <a:spcBef>
                <a:spcPts val="480"/>
              </a:spcBef>
              <a:spcAft>
                <a:spcPts val="0"/>
              </a:spcAft>
              <a:buClr>
                <a:srgbClr val="0000FF"/>
              </a:buClr>
              <a:buSzPts val="2400"/>
              <a:buFont typeface="Arial"/>
              <a:buNone/>
            </a:pPr>
            <a:r>
              <a:rPr b="1" i="0" lang="en-US" sz="2400" u="none" cap="none" strike="noStrike">
                <a:solidFill>
                  <a:srgbClr val="0000FF"/>
                </a:solidFill>
                <a:latin typeface="Courier New"/>
                <a:ea typeface="Courier New"/>
                <a:cs typeface="Courier New"/>
                <a:sym typeface="Courier New"/>
              </a:rPr>
              <a:t> echo $i</a:t>
            </a:r>
            <a:endParaRPr b="1" i="0" sz="2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480"/>
              </a:spcBef>
              <a:spcAft>
                <a:spcPts val="0"/>
              </a:spcAft>
              <a:buClr>
                <a:srgbClr val="0000FF"/>
              </a:buClr>
              <a:buSzPts val="2400"/>
              <a:buFont typeface="Arial"/>
              <a:buNone/>
            </a:pPr>
            <a:r>
              <a:rPr b="1" i="0" lang="en-US" sz="2400" u="none" cap="none" strike="noStrike">
                <a:solidFill>
                  <a:srgbClr val="0000FF"/>
                </a:solidFill>
                <a:latin typeface="Courier New"/>
                <a:ea typeface="Courier New"/>
                <a:cs typeface="Courier New"/>
                <a:sym typeface="Courier New"/>
              </a:rPr>
              <a:t>done</a:t>
            </a:r>
            <a:endParaRPr b="1" i="0" sz="2400" u="none" cap="none" strike="noStrike">
              <a:solidFill>
                <a:srgbClr val="0000FF"/>
              </a:solidFill>
              <a:latin typeface="Courier New"/>
              <a:ea typeface="Courier New"/>
              <a:cs typeface="Courier New"/>
              <a:sym typeface="Courier New"/>
            </a:endParaRPr>
          </a:p>
          <a:p>
            <a:pPr indent="0" lvl="0" marL="0" marR="0" rtl="0" algn="l">
              <a:lnSpc>
                <a:spcPct val="100000"/>
              </a:lnSpc>
              <a:spcBef>
                <a:spcPts val="400"/>
              </a:spcBef>
              <a:spcAft>
                <a:spcPts val="0"/>
              </a:spcAft>
              <a:buClr>
                <a:schemeClr val="dk1"/>
              </a:buClr>
              <a:buSzPts val="2000"/>
              <a:buFont typeface="Arial"/>
              <a:buNone/>
            </a:pPr>
            <a:r>
              <a:t/>
            </a:r>
            <a:endParaRPr b="0" i="0" sz="20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0"/>
          <p:cNvSpPr txBox="1"/>
          <p:nvPr>
            <p:ph type="title"/>
          </p:nvPr>
        </p:nvSpPr>
        <p:spPr>
          <a:xfrm>
            <a:off x="381000" y="0"/>
            <a:ext cx="8229600" cy="85725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sz="3600"/>
              <a:t>Exercise-2</a:t>
            </a:r>
            <a:endParaRPr sz="3600"/>
          </a:p>
        </p:txBody>
      </p:sp>
      <p:sp>
        <p:nvSpPr>
          <p:cNvPr id="745" name="Google Shape;745;p90"/>
          <p:cNvSpPr txBox="1"/>
          <p:nvPr>
            <p:ph idx="1" type="body"/>
          </p:nvPr>
        </p:nvSpPr>
        <p:spPr>
          <a:xfrm>
            <a:off x="533400" y="1028701"/>
            <a:ext cx="8458200" cy="3374231"/>
          </a:xfrm>
          <a:prstGeom prst="rect">
            <a:avLst/>
          </a:prstGeom>
          <a:noFill/>
          <a:ln>
            <a:noFill/>
          </a:ln>
        </p:spPr>
        <p:txBody>
          <a:bodyPr anchorCtr="0" anchor="t" bIns="68575" lIns="68575" spcFirstLastPara="1" rIns="68575" wrap="square" tIns="68575">
            <a:noAutofit/>
          </a:bodyPr>
          <a:lstStyle/>
          <a:p>
            <a:pPr indent="-317500" lvl="0" marL="342900" rtl="0" algn="l">
              <a:lnSpc>
                <a:spcPct val="100000"/>
              </a:lnSpc>
              <a:spcBef>
                <a:spcPts val="500"/>
              </a:spcBef>
              <a:spcAft>
                <a:spcPts val="0"/>
              </a:spcAft>
              <a:buSzPts val="2400"/>
              <a:buChar char="•"/>
            </a:pPr>
            <a:r>
              <a:rPr lang="en-US" sz="2400">
                <a:latin typeface="Courier New"/>
                <a:ea typeface="Courier New"/>
                <a:cs typeface="Courier New"/>
                <a:sym typeface="Courier New"/>
              </a:rPr>
              <a:t>md5</a:t>
            </a:r>
            <a:r>
              <a:rPr lang="en-US" sz="2400"/>
              <a:t> </a:t>
            </a:r>
            <a:r>
              <a:rPr lang="en-US">
                <a:latin typeface="Calibri"/>
                <a:ea typeface="Calibri"/>
                <a:cs typeface="Calibri"/>
                <a:sym typeface="Calibri"/>
              </a:rPr>
              <a:t>is the command that can be used to find the checksums of a file, the usage syntax is as follows:</a:t>
            </a:r>
            <a:endParaRPr/>
          </a:p>
          <a:p>
            <a:pPr indent="0" lvl="0" marL="25400" rtl="0" algn="l">
              <a:lnSpc>
                <a:spcPct val="100000"/>
              </a:lnSpc>
              <a:spcBef>
                <a:spcPts val="500"/>
              </a:spcBef>
              <a:spcAft>
                <a:spcPts val="0"/>
              </a:spcAft>
              <a:buSzPts val="2400"/>
              <a:buNone/>
            </a:pPr>
            <a:r>
              <a:rPr lang="en-US" sz="2400"/>
              <a:t>   </a:t>
            </a:r>
            <a:r>
              <a:rPr lang="en-US" sz="2400">
                <a:solidFill>
                  <a:srgbClr val="0000FF"/>
                </a:solidFill>
                <a:latin typeface="Courier New"/>
                <a:ea typeface="Courier New"/>
                <a:cs typeface="Courier New"/>
                <a:sym typeface="Courier New"/>
              </a:rPr>
              <a:t>md5sum</a:t>
            </a:r>
            <a:r>
              <a:rPr lang="en-US" sz="2400">
                <a:solidFill>
                  <a:srgbClr val="0000FF"/>
                </a:solidFill>
              </a:rPr>
              <a:t> </a:t>
            </a:r>
            <a:r>
              <a:rPr lang="en-US">
                <a:latin typeface="Calibri"/>
                <a:ea typeface="Calibri"/>
                <a:cs typeface="Calibri"/>
                <a:sym typeface="Calibri"/>
              </a:rPr>
              <a:t>&lt;file-name&gt;</a:t>
            </a:r>
            <a:endParaRPr/>
          </a:p>
          <a:p>
            <a:pPr indent="-317500" lvl="0" marL="342900" rtl="0" algn="l">
              <a:lnSpc>
                <a:spcPct val="100000"/>
              </a:lnSpc>
              <a:spcBef>
                <a:spcPts val="500"/>
              </a:spcBef>
              <a:spcAft>
                <a:spcPts val="0"/>
              </a:spcAft>
              <a:buSzPts val="2400"/>
              <a:buChar char="•"/>
            </a:pPr>
            <a:r>
              <a:rPr lang="en-US">
                <a:latin typeface="Calibri"/>
                <a:ea typeface="Calibri"/>
                <a:cs typeface="Calibri"/>
                <a:sym typeface="Calibri"/>
              </a:rPr>
              <a:t>Write a script that finds the checksum of the file whose name is provided as input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9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Solution to exercise-2</a:t>
            </a:r>
            <a:endParaRPr/>
          </a:p>
        </p:txBody>
      </p:sp>
      <p:sp>
        <p:nvSpPr>
          <p:cNvPr id="751" name="Google Shape;751;p91"/>
          <p:cNvSpPr txBox="1"/>
          <p:nvPr>
            <p:ph idx="1" type="body"/>
          </p:nvPr>
        </p:nvSpPr>
        <p:spPr>
          <a:xfrm>
            <a:off x="457200" y="1200547"/>
            <a:ext cx="8229600" cy="3374231"/>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rPr lang="en-US">
                <a:solidFill>
                  <a:srgbClr val="0000FF"/>
                </a:solidFill>
                <a:latin typeface="Courier New"/>
                <a:ea typeface="Courier New"/>
                <a:cs typeface="Courier New"/>
                <a:sym typeface="Courier New"/>
              </a:rPr>
              <a:t>#!/bin/sh</a:t>
            </a:r>
            <a:endParaRPr>
              <a:solidFill>
                <a:srgbClr val="0000FF"/>
              </a:solidFill>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rPr lang="en-US">
                <a:solidFill>
                  <a:srgbClr val="0000FF"/>
                </a:solidFill>
                <a:latin typeface="Courier New"/>
                <a:ea typeface="Courier New"/>
                <a:cs typeface="Courier New"/>
                <a:sym typeface="Courier New"/>
              </a:rPr>
              <a:t>md5 $1</a:t>
            </a:r>
            <a:endParaRPr/>
          </a:p>
          <a:p>
            <a:pPr indent="0" lvl="0" marL="76200" rtl="0" algn="l">
              <a:lnSpc>
                <a:spcPct val="100000"/>
              </a:lnSpc>
              <a:spcBef>
                <a:spcPts val="500"/>
              </a:spcBef>
              <a:spcAft>
                <a:spcPts val="0"/>
              </a:spcAft>
              <a:buSzPts val="24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9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Objectives</a:t>
            </a:r>
            <a:endParaRPr/>
          </a:p>
        </p:txBody>
      </p:sp>
      <p:sp>
        <p:nvSpPr>
          <p:cNvPr id="758" name="Google Shape;758;p92"/>
          <p:cNvSpPr txBox="1"/>
          <p:nvPr>
            <p:ph idx="1" type="body"/>
          </p:nvPr>
        </p:nvSpPr>
        <p:spPr>
          <a:xfrm>
            <a:off x="435363" y="824434"/>
            <a:ext cx="7886700" cy="3263400"/>
          </a:xfrm>
          <a:prstGeom prst="rect">
            <a:avLst/>
          </a:prstGeom>
          <a:noFill/>
          <a:ln>
            <a:noFill/>
          </a:ln>
        </p:spPr>
        <p:txBody>
          <a:bodyPr anchorCtr="0" anchor="t" bIns="68575" lIns="68575" spcFirstLastPara="1" rIns="68575" wrap="square" tIns="68575">
            <a:noAutofit/>
          </a:bodyPr>
          <a:lstStyle/>
          <a:p>
            <a:pPr indent="50800" lvl="0" marL="254000" rtl="0" algn="l">
              <a:lnSpc>
                <a:spcPct val="100000"/>
              </a:lnSpc>
              <a:spcBef>
                <a:spcPts val="500"/>
              </a:spcBef>
              <a:spcAft>
                <a:spcPts val="0"/>
              </a:spcAft>
              <a:buSzPts val="2400"/>
              <a:buNone/>
            </a:pPr>
            <a:r>
              <a:rPr b="1" lang="en-US"/>
              <a:t>Student will…</a:t>
            </a:r>
            <a:endParaRPr b="1" sz="1400"/>
          </a:p>
          <a:p>
            <a:pPr indent="-317500" lvl="0" marL="342900" rtl="0" algn="l">
              <a:lnSpc>
                <a:spcPct val="100000"/>
              </a:lnSpc>
              <a:spcBef>
                <a:spcPts val="0"/>
              </a:spcBef>
              <a:spcAft>
                <a:spcPts val="0"/>
              </a:spcAft>
              <a:buSzPts val="2400"/>
              <a:buChar char="•"/>
            </a:pPr>
            <a:r>
              <a:rPr lang="en-US"/>
              <a:t>Connect to the XSEDE SSO Login Node</a:t>
            </a:r>
            <a:endParaRPr/>
          </a:p>
          <a:p>
            <a:pPr indent="-317500" lvl="0" marL="342900" rtl="0" algn="l">
              <a:lnSpc>
                <a:spcPct val="100000"/>
              </a:lnSpc>
              <a:spcBef>
                <a:spcPts val="0"/>
              </a:spcBef>
              <a:spcAft>
                <a:spcPts val="0"/>
              </a:spcAft>
              <a:buSzPts val="2400"/>
              <a:buChar char="•"/>
            </a:pPr>
            <a:r>
              <a:rPr lang="en-US"/>
              <a:t>Use gsissh to access Stampede2</a:t>
            </a:r>
            <a:endParaRPr/>
          </a:p>
          <a:p>
            <a:pPr indent="-317500" lvl="0" marL="342900" rtl="0" algn="l">
              <a:lnSpc>
                <a:spcPct val="100000"/>
              </a:lnSpc>
              <a:spcBef>
                <a:spcPts val="0"/>
              </a:spcBef>
              <a:spcAft>
                <a:spcPts val="0"/>
              </a:spcAft>
              <a:buSzPts val="2400"/>
              <a:buChar char="•"/>
            </a:pPr>
            <a:r>
              <a:rPr lang="en-US"/>
              <a:t>Submit a job to Stampede2</a:t>
            </a:r>
            <a:endParaRPr/>
          </a:p>
          <a:p>
            <a:pPr indent="-317500" lvl="0" marL="342900" rtl="0" algn="l">
              <a:lnSpc>
                <a:spcPct val="100000"/>
              </a:lnSpc>
              <a:spcBef>
                <a:spcPts val="0"/>
              </a:spcBef>
              <a:spcAft>
                <a:spcPts val="0"/>
              </a:spcAft>
              <a:buSzPts val="2400"/>
              <a:buChar char="•"/>
            </a:pPr>
            <a:r>
              <a:rPr lang="en-US"/>
              <a:t>Use Globus to transfer files</a:t>
            </a:r>
            <a:endParaRPr/>
          </a:p>
        </p:txBody>
      </p:sp>
      <p:sp>
        <p:nvSpPr>
          <p:cNvPr id="759" name="Google Shape;759;p9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00"/>
              <a:buFont typeface="Arial"/>
              <a:buNone/>
            </a:pPr>
            <a:fld id="{00000000-1234-1234-1234-123412341234}" type="slidenum">
              <a:rPr b="1" lang="en-US">
                <a:solidFill>
                  <a:schemeClr val="lt1"/>
                </a:solidFill>
                <a:latin typeface="Arial"/>
                <a:ea typeface="Arial"/>
                <a:cs typeface="Arial"/>
                <a:sym typeface="Arial"/>
              </a:rPr>
              <a:t>‹#›</a:t>
            </a:fld>
            <a:endParaRPr b="1">
              <a:solidFill>
                <a:schemeClr val="lt1"/>
              </a:solidFill>
              <a:latin typeface="Arial"/>
              <a:ea typeface="Arial"/>
              <a:cs typeface="Arial"/>
              <a:sym typeface="Arial"/>
            </a:endParaRPr>
          </a:p>
        </p:txBody>
      </p:sp>
      <p:sp>
        <p:nvSpPr>
          <p:cNvPr id="760" name="Google Shape;760;p92"/>
          <p:cNvSpPr txBox="1"/>
          <p:nvPr/>
        </p:nvSpPr>
        <p:spPr>
          <a:xfrm>
            <a:off x="457200" y="3367294"/>
            <a:ext cx="8079900" cy="994200"/>
          </a:xfrm>
          <a:prstGeom prst="rect">
            <a:avLst/>
          </a:prstGeom>
          <a:noFill/>
          <a:ln cap="flat" cmpd="sng" w="76200">
            <a:solidFill>
              <a:srgbClr val="FF0000"/>
            </a:solidFill>
            <a:prstDash val="solid"/>
            <a:round/>
            <a:headEnd len="sm" w="sm" type="none"/>
            <a:tailEnd len="sm" w="sm" type="none"/>
          </a:ln>
          <a:effectLst>
            <a:outerShdw blurRad="57150" rotWithShape="0" algn="bl" dir="5400000" dist="19050">
              <a:srgbClr val="999999">
                <a:alpha val="49803"/>
              </a:srgbClr>
            </a:outerShdw>
          </a:effectLst>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NOTE: MAKE SURE YOU ARE SSH’D INTO stampede2.tacc.utexas.edu</a:t>
            </a:r>
            <a:endParaRPr b="0" i="0" sz="2700" u="none" cap="none" strike="noStrike">
              <a:solidFill>
                <a:srgbClr val="000000"/>
              </a:solidFill>
              <a:latin typeface="Arial"/>
              <a:ea typeface="Arial"/>
              <a:cs typeface="Arial"/>
              <a:sym typeface="Arial"/>
            </a:endParaRPr>
          </a:p>
        </p:txBody>
      </p:sp>
      <p:pic>
        <p:nvPicPr>
          <p:cNvPr id="761" name="Google Shape;761;p92"/>
          <p:cNvPicPr preferRelativeResize="0"/>
          <p:nvPr/>
        </p:nvPicPr>
        <p:blipFill rotWithShape="1">
          <a:blip r:embed="rId3">
            <a:alphaModFix/>
          </a:blip>
          <a:srcRect b="0" l="0" r="0" t="0"/>
          <a:stretch/>
        </p:blipFill>
        <p:spPr>
          <a:xfrm>
            <a:off x="6578600" y="150217"/>
            <a:ext cx="2317376" cy="1543650"/>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9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What is XSEDE?</a:t>
            </a:r>
            <a:endParaRPr/>
          </a:p>
        </p:txBody>
      </p:sp>
      <p:sp>
        <p:nvSpPr>
          <p:cNvPr id="767" name="Google Shape;767;p93"/>
          <p:cNvSpPr txBox="1"/>
          <p:nvPr/>
        </p:nvSpPr>
        <p:spPr>
          <a:xfrm>
            <a:off x="454625" y="857925"/>
            <a:ext cx="8229600" cy="253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t>
            </a:r>
            <a:r>
              <a:rPr b="0" i="1" lang="en-US" sz="1400" u="none" cap="none" strike="noStrike">
                <a:solidFill>
                  <a:srgbClr val="000000"/>
                </a:solidFill>
                <a:latin typeface="Arial"/>
                <a:ea typeface="Arial"/>
                <a:cs typeface="Arial"/>
                <a:sym typeface="Arial"/>
              </a:rPr>
              <a:t>XSEDE is an NSF-funded virtual organization that integrates and coordinates the sharing of advanced digital services - including supercomputers and high-end visualization and data analysis resources - with researchers nationally to support science.</a:t>
            </a:r>
            <a:r>
              <a:rPr b="0"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 short, they connect scientists, researchers, and students (like you!) to large scale computing resources.</a:t>
            </a:r>
            <a:endParaRPr b="0" i="0" sz="1400" u="none" cap="none" strike="noStrike">
              <a:solidFill>
                <a:srgbClr val="000000"/>
              </a:solidFill>
              <a:latin typeface="Arial"/>
              <a:ea typeface="Arial"/>
              <a:cs typeface="Arial"/>
              <a:sym typeface="Arial"/>
            </a:endParaRPr>
          </a:p>
        </p:txBody>
      </p:sp>
      <p:pic>
        <p:nvPicPr>
          <p:cNvPr id="768" name="Google Shape;768;p93"/>
          <p:cNvPicPr preferRelativeResize="0"/>
          <p:nvPr/>
        </p:nvPicPr>
        <p:blipFill rotWithShape="1">
          <a:blip r:embed="rId3">
            <a:alphaModFix/>
          </a:blip>
          <a:srcRect b="0" l="0" r="0" t="0"/>
          <a:stretch/>
        </p:blipFill>
        <p:spPr>
          <a:xfrm>
            <a:off x="1555500" y="2308125"/>
            <a:ext cx="5821500" cy="1930250"/>
          </a:xfrm>
          <a:prstGeom prst="rect">
            <a:avLst/>
          </a:prstGeom>
          <a:noFill/>
          <a:ln>
            <a:noFill/>
          </a:ln>
          <a:effectLst>
            <a:outerShdw blurRad="57150" rotWithShape="0" algn="bl" dir="5400000" dist="19050">
              <a:srgbClr val="000000">
                <a:alpha val="49803"/>
              </a:srgbClr>
            </a:outerShdw>
          </a:effectLst>
        </p:spPr>
      </p:pic>
      <p:pic>
        <p:nvPicPr>
          <p:cNvPr id="769" name="Google Shape;769;p93"/>
          <p:cNvPicPr preferRelativeResize="0"/>
          <p:nvPr/>
        </p:nvPicPr>
        <p:blipFill rotWithShape="1">
          <a:blip r:embed="rId4">
            <a:alphaModFix/>
          </a:blip>
          <a:srcRect b="0" l="0" r="0" t="0"/>
          <a:stretch/>
        </p:blipFill>
        <p:spPr>
          <a:xfrm>
            <a:off x="7039800" y="3299775"/>
            <a:ext cx="1170349" cy="1176474"/>
          </a:xfrm>
          <a:prstGeom prst="rect">
            <a:avLst/>
          </a:prstGeom>
          <a:noFill/>
          <a:ln>
            <a:noFill/>
          </a:ln>
        </p:spPr>
      </p:pic>
      <p:sp>
        <p:nvSpPr>
          <p:cNvPr id="770" name="Google Shape;770;p9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9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XSEDE Prerequisites</a:t>
            </a:r>
            <a:endParaRPr/>
          </a:p>
        </p:txBody>
      </p:sp>
      <p:sp>
        <p:nvSpPr>
          <p:cNvPr id="776" name="Google Shape;776;p94"/>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Char char="•"/>
            </a:pPr>
            <a:r>
              <a:rPr lang="en-US"/>
              <a:t>An active xsede.org account </a:t>
            </a:r>
            <a:endParaRPr/>
          </a:p>
          <a:p>
            <a:pPr indent="0" lvl="0" marL="457200" rtl="0" algn="l">
              <a:lnSpc>
                <a:spcPct val="100000"/>
              </a:lnSpc>
              <a:spcBef>
                <a:spcPts val="500"/>
              </a:spcBef>
              <a:spcAft>
                <a:spcPts val="0"/>
              </a:spcAft>
              <a:buSzPts val="2400"/>
              <a:buNone/>
            </a:pPr>
            <a:r>
              <a:t/>
            </a:r>
            <a:endParaRPr/>
          </a:p>
          <a:p>
            <a:pPr indent="-381000" lvl="0" marL="457200" rtl="0" algn="l">
              <a:lnSpc>
                <a:spcPct val="100000"/>
              </a:lnSpc>
              <a:spcBef>
                <a:spcPts val="500"/>
              </a:spcBef>
              <a:spcAft>
                <a:spcPts val="0"/>
              </a:spcAft>
              <a:buSzPts val="2400"/>
              <a:buChar char="•"/>
            </a:pPr>
            <a:r>
              <a:rPr lang="en-US"/>
              <a:t>An active allocation on a XSEDE resource</a:t>
            </a:r>
            <a:endParaRPr/>
          </a:p>
          <a:p>
            <a:pPr indent="-361950" lvl="1" marL="914400" rtl="0" algn="l">
              <a:lnSpc>
                <a:spcPct val="100000"/>
              </a:lnSpc>
              <a:spcBef>
                <a:spcPts val="0"/>
              </a:spcBef>
              <a:spcAft>
                <a:spcPts val="0"/>
              </a:spcAft>
              <a:buSzPts val="2100"/>
              <a:buChar char="–"/>
            </a:pPr>
            <a:r>
              <a:rPr lang="en-US"/>
              <a:t>https://portal.xsede.org/allocations/startup</a:t>
            </a:r>
            <a:endParaRPr/>
          </a:p>
        </p:txBody>
      </p:sp>
      <p:sp>
        <p:nvSpPr>
          <p:cNvPr id="777" name="Google Shape;777;p9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9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Getting on a XSEDE resource the SSO and </a:t>
            </a:r>
            <a:r>
              <a:rPr lang="en-US">
                <a:latin typeface="Courier New"/>
                <a:ea typeface="Courier New"/>
                <a:cs typeface="Courier New"/>
                <a:sym typeface="Courier New"/>
              </a:rPr>
              <a:t>gsissh</a:t>
            </a:r>
            <a:endParaRPr>
              <a:latin typeface="Courier New"/>
              <a:ea typeface="Courier New"/>
              <a:cs typeface="Courier New"/>
              <a:sym typeface="Courier New"/>
            </a:endParaRPr>
          </a:p>
        </p:txBody>
      </p:sp>
      <p:sp>
        <p:nvSpPr>
          <p:cNvPr id="783" name="Google Shape;783;p95"/>
          <p:cNvSpPr txBox="1"/>
          <p:nvPr>
            <p:ph idx="1" type="body"/>
          </p:nvPr>
        </p:nvSpPr>
        <p:spPr>
          <a:xfrm>
            <a:off x="457200" y="857250"/>
            <a:ext cx="8229600" cy="3278400"/>
          </a:xfrm>
          <a:prstGeom prst="rect">
            <a:avLst/>
          </a:prstGeom>
          <a:noFill/>
          <a:ln>
            <a:noFill/>
          </a:ln>
        </p:spPr>
        <p:txBody>
          <a:bodyPr anchorCtr="0" anchor="t" bIns="68575" lIns="68575" spcFirstLastPara="1" rIns="68575" wrap="square" tIns="68575">
            <a:noAutofit/>
          </a:bodyPr>
          <a:lstStyle/>
          <a:p>
            <a:pPr indent="-381000" lvl="0" marL="457200" rtl="0" algn="l">
              <a:lnSpc>
                <a:spcPct val="200000"/>
              </a:lnSpc>
              <a:spcBef>
                <a:spcPts val="500"/>
              </a:spcBef>
              <a:spcAft>
                <a:spcPts val="0"/>
              </a:spcAft>
              <a:buSzPts val="2400"/>
              <a:buAutoNum type="arabicPeriod"/>
            </a:pPr>
            <a:r>
              <a:rPr lang="en-US"/>
              <a:t>First we are going to SSH first to: login.xsede.org</a:t>
            </a:r>
            <a:endParaRPr/>
          </a:p>
          <a:p>
            <a:pPr indent="-381000" lvl="0" marL="457200" rtl="0" algn="l">
              <a:lnSpc>
                <a:spcPct val="200000"/>
              </a:lnSpc>
              <a:spcBef>
                <a:spcPts val="0"/>
              </a:spcBef>
              <a:spcAft>
                <a:spcPts val="0"/>
              </a:spcAft>
              <a:buSzPts val="2400"/>
              <a:buAutoNum type="arabicPeriod"/>
            </a:pPr>
            <a:r>
              <a:rPr lang="en-US"/>
              <a:t>Second we are going to “</a:t>
            </a:r>
            <a:r>
              <a:rPr b="1" lang="en-US">
                <a:latin typeface="Courier New"/>
                <a:ea typeface="Courier New"/>
                <a:cs typeface="Courier New"/>
                <a:sym typeface="Courier New"/>
              </a:rPr>
              <a:t>gsissh</a:t>
            </a:r>
            <a:r>
              <a:rPr lang="en-US"/>
              <a:t>” to Stampede 2</a:t>
            </a:r>
            <a:endParaRPr/>
          </a:p>
          <a:p>
            <a:pPr indent="0" lvl="0" marL="0" rtl="0" algn="l">
              <a:lnSpc>
                <a:spcPct val="100000"/>
              </a:lnSpc>
              <a:spcBef>
                <a:spcPts val="500"/>
              </a:spcBef>
              <a:spcAft>
                <a:spcPts val="0"/>
              </a:spcAft>
              <a:buSzPts val="2400"/>
              <a:buNone/>
            </a:pPr>
            <a:r>
              <a:rPr i="1" lang="en-US"/>
              <a:t>But why two SSH steps??</a:t>
            </a:r>
            <a:r>
              <a:rPr lang="en-US"/>
              <a:t> </a:t>
            </a:r>
            <a:endParaRPr/>
          </a:p>
          <a:p>
            <a:pPr indent="-381000" lvl="0" marL="457200" rtl="0" algn="l">
              <a:lnSpc>
                <a:spcPct val="100000"/>
              </a:lnSpc>
              <a:spcBef>
                <a:spcPts val="500"/>
              </a:spcBef>
              <a:spcAft>
                <a:spcPts val="0"/>
              </a:spcAft>
              <a:buSzPts val="2400"/>
              <a:buChar char="•"/>
            </a:pPr>
            <a:r>
              <a:rPr lang="en-US"/>
              <a:t>This allows you user credentials (username and pasword) to travel with you based on your “Allocations”! </a:t>
            </a:r>
            <a:endParaRPr/>
          </a:p>
          <a:p>
            <a:pPr indent="0" lvl="0" marL="0" rtl="0" algn="l">
              <a:lnSpc>
                <a:spcPct val="100000"/>
              </a:lnSpc>
              <a:spcBef>
                <a:spcPts val="500"/>
              </a:spcBef>
              <a:spcAft>
                <a:spcPts val="0"/>
              </a:spcAft>
              <a:buSzPts val="2400"/>
              <a:buNone/>
            </a:pPr>
            <a:r>
              <a:t/>
            </a:r>
            <a:endParaRPr/>
          </a:p>
        </p:txBody>
      </p:sp>
      <p:sp>
        <p:nvSpPr>
          <p:cNvPr id="784" name="Google Shape;784;p9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96"/>
          <p:cNvSpPr txBox="1"/>
          <p:nvPr>
            <p:ph type="title"/>
          </p:nvPr>
        </p:nvSpPr>
        <p:spPr>
          <a:xfrm>
            <a:off x="457200" y="-171450"/>
            <a:ext cx="8229600" cy="85725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Batch mode versus interactive mode</a:t>
            </a:r>
            <a:endParaRPr/>
          </a:p>
        </p:txBody>
      </p:sp>
      <p:sp>
        <p:nvSpPr>
          <p:cNvPr id="791" name="Google Shape;791;p96"/>
          <p:cNvSpPr txBox="1"/>
          <p:nvPr>
            <p:ph idx="1" type="body"/>
          </p:nvPr>
        </p:nvSpPr>
        <p:spPr>
          <a:xfrm>
            <a:off x="0" y="622183"/>
            <a:ext cx="8915400" cy="3749279"/>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lang="en-US" sz="1800"/>
              <a:t>A sequence of commands to be executed on the compute nodes is listed in a file (often called a batch file, command file, or shell script) and submitted for execution as a single unit – this is batch mode of job submission</a:t>
            </a:r>
            <a:endParaRPr/>
          </a:p>
          <a:p>
            <a:pPr indent="-361950" lvl="1" marL="914400" rtl="0" algn="l">
              <a:lnSpc>
                <a:spcPct val="100000"/>
              </a:lnSpc>
              <a:spcBef>
                <a:spcPts val="400"/>
              </a:spcBef>
              <a:spcAft>
                <a:spcPts val="0"/>
              </a:spcAft>
              <a:buSzPts val="2100"/>
              <a:buChar char="–"/>
            </a:pPr>
            <a:r>
              <a:rPr lang="en-US" sz="1800"/>
              <a:t>Multiple resource managers and job schedulers used across different XSEDE resources</a:t>
            </a:r>
            <a:endParaRPr/>
          </a:p>
          <a:p>
            <a:pPr indent="-361950" lvl="1" marL="914400" rtl="0" algn="l">
              <a:lnSpc>
                <a:spcPct val="100000"/>
              </a:lnSpc>
              <a:spcBef>
                <a:spcPts val="400"/>
              </a:spcBef>
              <a:spcAft>
                <a:spcPts val="0"/>
              </a:spcAft>
              <a:buSzPts val="2100"/>
              <a:buChar char="–"/>
            </a:pPr>
            <a:r>
              <a:rPr lang="en-US" sz="1800"/>
              <a:t>Examples include: TORQUE resource manager and PBS job scheduler, SLURM as resource manager and job scheduler</a:t>
            </a:r>
            <a:endParaRPr/>
          </a:p>
          <a:p>
            <a:pPr indent="-228600" lvl="1" marL="914400" rtl="0" algn="l">
              <a:lnSpc>
                <a:spcPct val="100000"/>
              </a:lnSpc>
              <a:spcBef>
                <a:spcPts val="400"/>
              </a:spcBef>
              <a:spcAft>
                <a:spcPts val="0"/>
              </a:spcAft>
              <a:buSzPts val="2100"/>
              <a:buNone/>
            </a:pPr>
            <a:r>
              <a:t/>
            </a:r>
            <a:endParaRPr sz="1800"/>
          </a:p>
          <a:p>
            <a:pPr indent="-381000" lvl="0" marL="457200" marR="0" rtl="0" algn="l">
              <a:lnSpc>
                <a:spcPct val="100000"/>
              </a:lnSpc>
              <a:spcBef>
                <a:spcPts val="500"/>
              </a:spcBef>
              <a:spcAft>
                <a:spcPts val="0"/>
              </a:spcAft>
              <a:buClr>
                <a:srgbClr val="254061"/>
              </a:buClr>
              <a:buSzPts val="2400"/>
              <a:buFont typeface="Arial"/>
              <a:buChar char="•"/>
            </a:pPr>
            <a:r>
              <a:rPr lang="en-US" sz="1800"/>
              <a:t>Interactive mode is opposite of batch mode - commands to be run are typed individually on the command-prompt</a:t>
            </a:r>
            <a:endParaRPr/>
          </a:p>
          <a:p>
            <a:pPr indent="-361950" lvl="1" marL="914400" rtl="0" algn="l">
              <a:lnSpc>
                <a:spcPct val="100000"/>
              </a:lnSpc>
              <a:spcBef>
                <a:spcPts val="400"/>
              </a:spcBef>
              <a:spcAft>
                <a:spcPts val="0"/>
              </a:spcAft>
              <a:buSzPts val="2100"/>
              <a:buChar char="–"/>
            </a:pPr>
            <a:r>
              <a:rPr lang="en-US" sz="1800"/>
              <a:t>See user-guide for more information</a:t>
            </a:r>
            <a:endParaRPr/>
          </a:p>
          <a:p>
            <a:pPr indent="-361950" lvl="1" marL="914400" rtl="0" algn="l">
              <a:lnSpc>
                <a:spcPct val="100000"/>
              </a:lnSpc>
              <a:spcBef>
                <a:spcPts val="400"/>
              </a:spcBef>
              <a:spcAft>
                <a:spcPts val="0"/>
              </a:spcAft>
              <a:buSzPts val="2100"/>
              <a:buChar char="–"/>
            </a:pPr>
            <a:r>
              <a:rPr lang="en-US" sz="1800"/>
              <a:t>Do not run your programs on login nodes – only do installation and code compiling</a:t>
            </a:r>
            <a:endParaRPr sz="2000"/>
          </a:p>
          <a:p>
            <a:pPr indent="-228600" lvl="1" marL="914400" rtl="0" algn="l">
              <a:lnSpc>
                <a:spcPct val="100000"/>
              </a:lnSpc>
              <a:spcBef>
                <a:spcPts val="400"/>
              </a:spcBef>
              <a:spcAft>
                <a:spcPts val="0"/>
              </a:spcAft>
              <a:buSzPts val="2100"/>
              <a:buNone/>
            </a:pPr>
            <a:r>
              <a:t/>
            </a:r>
            <a:endParaRPr sz="2000"/>
          </a:p>
        </p:txBody>
      </p:sp>
      <p:sp>
        <p:nvSpPr>
          <p:cNvPr id="792" name="Google Shape;792;p9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308700" y="205975"/>
            <a:ext cx="8526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In the beginning there was UNIX and it was EXPENSIVE!!</a:t>
            </a:r>
            <a:endParaRPr/>
          </a:p>
        </p:txBody>
      </p:sp>
      <p:pic>
        <p:nvPicPr>
          <p:cNvPr id="109" name="Google Shape;109;p16"/>
          <p:cNvPicPr preferRelativeResize="0"/>
          <p:nvPr/>
        </p:nvPicPr>
        <p:blipFill rotWithShape="1">
          <a:blip r:embed="rId3">
            <a:alphaModFix/>
          </a:blip>
          <a:srcRect b="0" l="0" r="0" t="0"/>
          <a:stretch/>
        </p:blipFill>
        <p:spPr>
          <a:xfrm>
            <a:off x="580875" y="959087"/>
            <a:ext cx="2386975" cy="2930349"/>
          </a:xfrm>
          <a:prstGeom prst="rect">
            <a:avLst/>
          </a:prstGeom>
          <a:noFill/>
          <a:ln>
            <a:noFill/>
          </a:ln>
          <a:effectLst>
            <a:outerShdw blurRad="57150" rotWithShape="0" algn="bl" dir="5400000" dist="19050">
              <a:srgbClr val="000000">
                <a:alpha val="49803"/>
              </a:srgbClr>
            </a:outerShdw>
          </a:effectLst>
        </p:spPr>
      </p:pic>
      <p:pic>
        <p:nvPicPr>
          <p:cNvPr id="110" name="Google Shape;110;p16"/>
          <p:cNvPicPr preferRelativeResize="0"/>
          <p:nvPr/>
        </p:nvPicPr>
        <p:blipFill rotWithShape="1">
          <a:blip r:embed="rId4">
            <a:alphaModFix/>
          </a:blip>
          <a:srcRect b="0" l="0" r="0" t="0"/>
          <a:stretch/>
        </p:blipFill>
        <p:spPr>
          <a:xfrm>
            <a:off x="3355150" y="994888"/>
            <a:ext cx="4921475" cy="2858725"/>
          </a:xfrm>
          <a:prstGeom prst="rect">
            <a:avLst/>
          </a:prstGeom>
          <a:noFill/>
          <a:ln>
            <a:noFill/>
          </a:ln>
          <a:effectLst>
            <a:outerShdw blurRad="57150" rotWithShape="0" algn="bl" dir="5400000" dist="19050">
              <a:srgbClr val="000000">
                <a:alpha val="49803"/>
              </a:srgbClr>
            </a:outerShdw>
          </a:effectLst>
        </p:spPr>
      </p:pic>
      <p:sp>
        <p:nvSpPr>
          <p:cNvPr id="111" name="Google Shape;111;p16"/>
          <p:cNvSpPr txBox="1"/>
          <p:nvPr/>
        </p:nvSpPr>
        <p:spPr>
          <a:xfrm>
            <a:off x="771175" y="4036175"/>
            <a:ext cx="18027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PDP-7 (1969)</a:t>
            </a:r>
            <a:endParaRPr b="1" i="0" sz="1400" u="none" cap="none" strike="noStrike">
              <a:solidFill>
                <a:srgbClr val="000000"/>
              </a:solidFill>
              <a:latin typeface="Arial"/>
              <a:ea typeface="Arial"/>
              <a:cs typeface="Arial"/>
              <a:sym typeface="Arial"/>
            </a:endParaRPr>
          </a:p>
        </p:txBody>
      </p:sp>
      <p:sp>
        <p:nvSpPr>
          <p:cNvPr id="112" name="Google Shape;112;p16"/>
          <p:cNvSpPr txBox="1"/>
          <p:nvPr/>
        </p:nvSpPr>
        <p:spPr>
          <a:xfrm>
            <a:off x="4559150" y="4036175"/>
            <a:ext cx="1802700" cy="3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Grace Hopper</a:t>
            </a:r>
            <a:endParaRPr b="1" i="0" sz="1400" u="none" cap="none" strike="noStrike">
              <a:solidFill>
                <a:srgbClr val="000000"/>
              </a:solidFill>
              <a:latin typeface="Arial"/>
              <a:ea typeface="Arial"/>
              <a:cs typeface="Arial"/>
              <a:sym typeface="Arial"/>
            </a:endParaRPr>
          </a:p>
        </p:txBody>
      </p:sp>
      <p:sp>
        <p:nvSpPr>
          <p:cNvPr id="113" name="Google Shape;113;p16"/>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97"/>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Job scheduling</a:t>
            </a:r>
            <a:endParaRPr/>
          </a:p>
        </p:txBody>
      </p:sp>
      <p:sp>
        <p:nvSpPr>
          <p:cNvPr id="799" name="Google Shape;799;p97"/>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Font typeface="Arial"/>
              <a:buChar char="•"/>
            </a:pPr>
            <a:r>
              <a:rPr lang="en-US" sz="2400"/>
              <a:t>All TACC/XSEDE compute resources use a </a:t>
            </a:r>
            <a:r>
              <a:rPr lang="en-US" sz="2400">
                <a:solidFill>
                  <a:srgbClr val="953734"/>
                </a:solidFill>
              </a:rPr>
              <a:t>job scheduler</a:t>
            </a:r>
            <a:r>
              <a:rPr lang="en-US" sz="2400"/>
              <a:t> for running jobs</a:t>
            </a:r>
            <a:endParaRPr/>
          </a:p>
          <a:p>
            <a:pPr indent="0" lvl="0" marL="76200" rtl="0" algn="l">
              <a:lnSpc>
                <a:spcPct val="100000"/>
              </a:lnSpc>
              <a:spcBef>
                <a:spcPts val="500"/>
              </a:spcBef>
              <a:spcAft>
                <a:spcPts val="0"/>
              </a:spcAft>
              <a:buSzPts val="2400"/>
              <a:buNone/>
            </a:pPr>
            <a:r>
              <a:t/>
            </a:r>
            <a:endParaRPr sz="2400"/>
          </a:p>
          <a:p>
            <a:pPr indent="-381000" lvl="0" marL="457200" rtl="0" algn="l">
              <a:lnSpc>
                <a:spcPct val="100000"/>
              </a:lnSpc>
              <a:spcBef>
                <a:spcPts val="500"/>
              </a:spcBef>
              <a:spcAft>
                <a:spcPts val="0"/>
              </a:spcAft>
              <a:buSzPts val="2400"/>
              <a:buFont typeface="Arial"/>
              <a:buChar char="•"/>
            </a:pPr>
            <a:r>
              <a:rPr lang="en-US" sz="2400"/>
              <a:t>All jobs are placed in a </a:t>
            </a:r>
            <a:r>
              <a:rPr lang="en-US" sz="2400">
                <a:solidFill>
                  <a:srgbClr val="953734"/>
                </a:solidFill>
              </a:rPr>
              <a:t>queue </a:t>
            </a:r>
            <a:r>
              <a:rPr lang="en-US" sz="2400"/>
              <a:t>after they are submitted</a:t>
            </a:r>
            <a:endParaRPr/>
          </a:p>
          <a:p>
            <a:pPr indent="-228600" lvl="0" marL="457200" marR="0" rtl="0" algn="l">
              <a:lnSpc>
                <a:spcPct val="100000"/>
              </a:lnSpc>
              <a:spcBef>
                <a:spcPts val="500"/>
              </a:spcBef>
              <a:spcAft>
                <a:spcPts val="0"/>
              </a:spcAft>
              <a:buClr>
                <a:srgbClr val="254061"/>
              </a:buClr>
              <a:buSzPts val="2400"/>
              <a:buFont typeface="Arial"/>
              <a:buNone/>
            </a:pPr>
            <a:r>
              <a:t/>
            </a:r>
            <a:endParaRPr sz="2400"/>
          </a:p>
        </p:txBody>
      </p:sp>
      <p:sp>
        <p:nvSpPr>
          <p:cNvPr id="800" name="Google Shape;800;p97"/>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98"/>
          <p:cNvSpPr txBox="1"/>
          <p:nvPr>
            <p:ph type="title"/>
          </p:nvPr>
        </p:nvSpPr>
        <p:spPr>
          <a:xfrm>
            <a:off x="291084" y="192702"/>
            <a:ext cx="8229600" cy="537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sz="2000"/>
              <a:t>Job schedulers</a:t>
            </a:r>
            <a:endParaRPr sz="2000"/>
          </a:p>
        </p:txBody>
      </p:sp>
      <p:sp>
        <p:nvSpPr>
          <p:cNvPr id="806" name="Google Shape;806;p98"/>
          <p:cNvSpPr txBox="1"/>
          <p:nvPr>
            <p:ph idx="1" type="body"/>
          </p:nvPr>
        </p:nvSpPr>
        <p:spPr>
          <a:xfrm>
            <a:off x="457200" y="852133"/>
            <a:ext cx="8063484" cy="3486150"/>
          </a:xfrm>
          <a:prstGeom prst="rect">
            <a:avLst/>
          </a:prstGeom>
          <a:noFill/>
          <a:ln>
            <a:noFill/>
          </a:ln>
        </p:spPr>
        <p:txBody>
          <a:bodyPr anchorCtr="0" anchor="t" bIns="68575" lIns="68575" spcFirstLastPara="1" rIns="68575" wrap="square" tIns="68575">
            <a:noAutofit/>
          </a:bodyPr>
          <a:lstStyle/>
          <a:p>
            <a:pPr indent="-381000" lvl="0" marL="457200" rtl="0" algn="l">
              <a:lnSpc>
                <a:spcPct val="80000"/>
              </a:lnSpc>
              <a:spcBef>
                <a:spcPts val="500"/>
              </a:spcBef>
              <a:spcAft>
                <a:spcPts val="0"/>
              </a:spcAft>
              <a:buSzPts val="2400"/>
              <a:buChar char="•"/>
            </a:pPr>
            <a:r>
              <a:rPr lang="en-US" sz="2590"/>
              <a:t>Attempt to balance queue wait times of competing jobs with efficient system utilization</a:t>
            </a:r>
            <a:endParaRPr/>
          </a:p>
          <a:p>
            <a:pPr indent="-361950" lvl="1" marL="914400" rtl="0" algn="l">
              <a:lnSpc>
                <a:spcPct val="80000"/>
              </a:lnSpc>
              <a:spcBef>
                <a:spcPts val="400"/>
              </a:spcBef>
              <a:spcAft>
                <a:spcPts val="0"/>
              </a:spcAft>
              <a:buSzPts val="2100"/>
              <a:buChar char="–"/>
            </a:pPr>
            <a:r>
              <a:rPr lang="en-US" sz="2220"/>
              <a:t>Job prioritization influenced by number of cores and wall clock time requested</a:t>
            </a:r>
            <a:endParaRPr/>
          </a:p>
          <a:p>
            <a:pPr indent="-361950" lvl="1" marL="914400" rtl="0" algn="l">
              <a:lnSpc>
                <a:spcPct val="80000"/>
              </a:lnSpc>
              <a:spcBef>
                <a:spcPts val="400"/>
              </a:spcBef>
              <a:spcAft>
                <a:spcPts val="0"/>
              </a:spcAft>
              <a:buSzPts val="2100"/>
              <a:buChar char="–"/>
            </a:pPr>
            <a:r>
              <a:rPr lang="en-US" sz="2220"/>
              <a:t>FIFO queues with fair use mechanisms to keep a single user from dominating the queue</a:t>
            </a:r>
            <a:endParaRPr/>
          </a:p>
          <a:p>
            <a:pPr indent="-361950" lvl="1" marL="914400" rtl="0" algn="l">
              <a:lnSpc>
                <a:spcPct val="80000"/>
              </a:lnSpc>
              <a:spcBef>
                <a:spcPts val="400"/>
              </a:spcBef>
              <a:spcAft>
                <a:spcPts val="0"/>
              </a:spcAft>
              <a:buSzPts val="2100"/>
              <a:buChar char="–"/>
            </a:pPr>
            <a:r>
              <a:rPr lang="en-US" sz="2220"/>
              <a:t>Backfilling unused nodes with smaller jobs</a:t>
            </a:r>
            <a:endParaRPr/>
          </a:p>
          <a:p>
            <a:pPr indent="0" lvl="1" marL="552450" rtl="0" algn="l">
              <a:lnSpc>
                <a:spcPct val="80000"/>
              </a:lnSpc>
              <a:spcBef>
                <a:spcPts val="400"/>
              </a:spcBef>
              <a:spcAft>
                <a:spcPts val="0"/>
              </a:spcAft>
              <a:buSzPts val="2100"/>
              <a:buNone/>
            </a:pPr>
            <a:r>
              <a:t/>
            </a:r>
            <a:endParaRPr sz="2220"/>
          </a:p>
          <a:p>
            <a:pPr indent="-381000" lvl="0" marL="457200" rtl="0" algn="l">
              <a:lnSpc>
                <a:spcPct val="80000"/>
              </a:lnSpc>
              <a:spcBef>
                <a:spcPts val="500"/>
              </a:spcBef>
              <a:spcAft>
                <a:spcPts val="0"/>
              </a:spcAft>
              <a:buSzPts val="2400"/>
              <a:buChar char="•"/>
            </a:pPr>
            <a:r>
              <a:rPr lang="en-US" sz="2590"/>
              <a:t>Will not start jobs if they will not finish before scheduled system maintenance</a:t>
            </a:r>
            <a:endParaRPr/>
          </a:p>
          <a:p>
            <a:pPr indent="-228600" lvl="0" marL="457200" marR="0" rtl="0" algn="l">
              <a:lnSpc>
                <a:spcPct val="80000"/>
              </a:lnSpc>
              <a:spcBef>
                <a:spcPts val="500"/>
              </a:spcBef>
              <a:spcAft>
                <a:spcPts val="0"/>
              </a:spcAft>
              <a:buClr>
                <a:srgbClr val="254061"/>
              </a:buClr>
              <a:buSzPts val="2400"/>
              <a:buFont typeface="Arial"/>
              <a:buNone/>
            </a:pPr>
            <a:r>
              <a:t/>
            </a:r>
            <a:endParaRPr sz="2590"/>
          </a:p>
        </p:txBody>
      </p:sp>
      <p:sp>
        <p:nvSpPr>
          <p:cNvPr id="807" name="Google Shape;807;p98"/>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99"/>
          <p:cNvSpPr txBox="1"/>
          <p:nvPr>
            <p:ph type="title"/>
          </p:nvPr>
        </p:nvSpPr>
        <p:spPr>
          <a:xfrm>
            <a:off x="228600" y="-114300"/>
            <a:ext cx="8458200" cy="85725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Script for submitting a batch job</a:t>
            </a:r>
            <a:endParaRPr/>
          </a:p>
        </p:txBody>
      </p:sp>
      <p:sp>
        <p:nvSpPr>
          <p:cNvPr id="814" name="Google Shape;814;p99"/>
          <p:cNvSpPr txBox="1"/>
          <p:nvPr>
            <p:ph idx="1" type="body"/>
          </p:nvPr>
        </p:nvSpPr>
        <p:spPr>
          <a:xfrm>
            <a:off x="228600" y="589867"/>
            <a:ext cx="8686800" cy="3680222"/>
          </a:xfrm>
          <a:prstGeom prst="rect">
            <a:avLst/>
          </a:prstGeom>
          <a:noFill/>
          <a:ln>
            <a:noFill/>
          </a:ln>
        </p:spPr>
        <p:txBody>
          <a:bodyPr anchorCtr="0" anchor="t" bIns="68575" lIns="68575" spcFirstLastPara="1" rIns="68575" wrap="square" tIns="68575">
            <a:noAutofit/>
          </a:bodyPr>
          <a:lstStyle/>
          <a:p>
            <a:pPr indent="-381000" lvl="0" marL="457200" marR="0" rtl="0" algn="l">
              <a:lnSpc>
                <a:spcPct val="100000"/>
              </a:lnSpc>
              <a:spcBef>
                <a:spcPts val="500"/>
              </a:spcBef>
              <a:spcAft>
                <a:spcPts val="0"/>
              </a:spcAft>
              <a:buClr>
                <a:srgbClr val="254061"/>
              </a:buClr>
              <a:buSzPts val="2400"/>
              <a:buFont typeface="Arial"/>
              <a:buChar char="•"/>
            </a:pPr>
            <a:r>
              <a:rPr lang="en-US" sz="1800"/>
              <a:t>Refer the user-guide of the TACC/XSEDE resource that you are using to find a sample batch script. A </a:t>
            </a:r>
            <a:r>
              <a:rPr b="1" lang="en-US" sz="1800"/>
              <a:t>sample SLURM job script</a:t>
            </a:r>
            <a:r>
              <a:rPr lang="en-US" sz="1800"/>
              <a:t>, named </a:t>
            </a:r>
            <a:r>
              <a:rPr b="1" lang="en-US" sz="1800">
                <a:solidFill>
                  <a:srgbClr val="C00000"/>
                </a:solidFill>
                <a:latin typeface="Courier New"/>
                <a:ea typeface="Courier New"/>
                <a:cs typeface="Courier New"/>
                <a:sym typeface="Courier New"/>
              </a:rPr>
              <a:t>myJob.sh,</a:t>
            </a:r>
            <a:r>
              <a:rPr lang="en-US" sz="1800"/>
              <a:t> is shown below:</a:t>
            </a:r>
            <a:endParaRPr sz="1800"/>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#!/bin/bash</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-J myMPI # Job Name</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-o myMPI.o%j # Name of the output file</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-e myMPI.e%j # Name of the output file</a:t>
            </a:r>
            <a:endParaRPr sz="1800">
              <a:latin typeface="Courier New"/>
              <a:ea typeface="Courier New"/>
              <a:cs typeface="Courier New"/>
              <a:sym typeface="Courier New"/>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–n 48 # Requests 48 cores total</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-p normal # Queue name normal</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-t 00:10:00 # Run time (hh:mm:ss) - 1.5 hours</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#SBATCH -A A-ccsc # Mention your account name (xxxxx)</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set -x # Echo commands</a:t>
            </a:r>
            <a:endParaRPr/>
          </a:p>
          <a:p>
            <a:pPr indent="0" lvl="1" marL="400050" rtl="0" algn="l">
              <a:lnSpc>
                <a:spcPct val="100000"/>
              </a:lnSpc>
              <a:spcBef>
                <a:spcPts val="400"/>
              </a:spcBef>
              <a:spcAft>
                <a:spcPts val="0"/>
              </a:spcAft>
              <a:buSzPts val="2100"/>
              <a:buNone/>
            </a:pPr>
            <a:r>
              <a:rPr lang="en-US" sz="1800">
                <a:latin typeface="Courier New"/>
                <a:ea typeface="Courier New"/>
                <a:cs typeface="Courier New"/>
                <a:sym typeface="Courier New"/>
              </a:rPr>
              <a:t>ibrun ./example1</a:t>
            </a:r>
            <a:endParaRPr sz="1800">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t/>
            </a:r>
            <a:endParaRPr sz="1800"/>
          </a:p>
        </p:txBody>
      </p:sp>
      <p:sp>
        <p:nvSpPr>
          <p:cNvPr id="815" name="Google Shape;815;p99"/>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0"/>
          <p:cNvSpPr txBox="1"/>
          <p:nvPr>
            <p:ph type="title"/>
          </p:nvPr>
        </p:nvSpPr>
        <p:spPr>
          <a:xfrm>
            <a:off x="0" y="0"/>
            <a:ext cx="9144000" cy="85725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376092"/>
              </a:buClr>
              <a:buSzPts val="2400"/>
              <a:buFont typeface="Arial"/>
              <a:buNone/>
            </a:pPr>
            <a:r>
              <a:rPr lang="en-US"/>
              <a:t>Submitting, monitoring and cancelling a batch (SLURM) job</a:t>
            </a:r>
            <a:endParaRPr/>
          </a:p>
        </p:txBody>
      </p:sp>
      <p:sp>
        <p:nvSpPr>
          <p:cNvPr id="822" name="Google Shape;822;p100"/>
          <p:cNvSpPr txBox="1"/>
          <p:nvPr>
            <p:ph idx="1" type="body"/>
          </p:nvPr>
        </p:nvSpPr>
        <p:spPr>
          <a:xfrm>
            <a:off x="0" y="914401"/>
            <a:ext cx="8996164" cy="3680222"/>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rPr b="1" lang="en-US" sz="1800">
                <a:latin typeface="Courier New"/>
                <a:ea typeface="Courier New"/>
                <a:cs typeface="Courier New"/>
                <a:sym typeface="Courier New"/>
              </a:rPr>
              <a:t>$ </a:t>
            </a:r>
            <a:r>
              <a:rPr b="1" lang="en-US" sz="1800">
                <a:solidFill>
                  <a:srgbClr val="C00000"/>
                </a:solidFill>
                <a:latin typeface="Courier New"/>
                <a:ea typeface="Courier New"/>
                <a:cs typeface="Courier New"/>
                <a:sym typeface="Courier New"/>
              </a:rPr>
              <a:t>sbatch myJob.sh </a:t>
            </a:r>
            <a:endParaRPr/>
          </a:p>
          <a:p>
            <a:pPr indent="0" lvl="0" marL="0" rtl="0" algn="l">
              <a:lnSpc>
                <a:spcPct val="100000"/>
              </a:lnSpc>
              <a:spcBef>
                <a:spcPts val="500"/>
              </a:spcBef>
              <a:spcAft>
                <a:spcPts val="0"/>
              </a:spcAft>
              <a:buSzPts val="2400"/>
              <a:buNone/>
            </a:pPr>
            <a:r>
              <a:t/>
            </a:r>
            <a:endParaRPr sz="1800">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rPr lang="en-US" sz="1800">
                <a:latin typeface="Courier New"/>
                <a:ea typeface="Courier New"/>
                <a:cs typeface="Courier New"/>
                <a:sym typeface="Courier New"/>
              </a:rPr>
              <a:t>Submitted batch job 4439141</a:t>
            </a:r>
            <a:endParaRPr/>
          </a:p>
          <a:p>
            <a:pPr indent="0" lvl="0" marL="0" rtl="0" algn="l">
              <a:lnSpc>
                <a:spcPct val="100000"/>
              </a:lnSpc>
              <a:spcBef>
                <a:spcPts val="500"/>
              </a:spcBef>
              <a:spcAft>
                <a:spcPts val="0"/>
              </a:spcAft>
              <a:buSzPts val="2400"/>
              <a:buNone/>
            </a:pPr>
            <a:r>
              <a:t/>
            </a:r>
            <a:endParaRPr sz="1800">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rPr b="1" lang="en-US" sz="1800">
                <a:latin typeface="Courier New"/>
                <a:ea typeface="Courier New"/>
                <a:cs typeface="Courier New"/>
                <a:sym typeface="Courier New"/>
              </a:rPr>
              <a:t>staff$ </a:t>
            </a:r>
            <a:r>
              <a:rPr b="1" lang="en-US" sz="1800">
                <a:solidFill>
                  <a:srgbClr val="C00000"/>
                </a:solidFill>
                <a:latin typeface="Courier New"/>
                <a:ea typeface="Courier New"/>
                <a:cs typeface="Courier New"/>
                <a:sym typeface="Courier New"/>
              </a:rPr>
              <a:t>squeue -u rauta</a:t>
            </a:r>
            <a:endParaRPr b="1" sz="1800">
              <a:solidFill>
                <a:srgbClr val="C00000"/>
              </a:solidFill>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rPr lang="en-US" sz="1800">
                <a:latin typeface="Courier New"/>
                <a:ea typeface="Courier New"/>
                <a:cs typeface="Courier New"/>
                <a:sym typeface="Courier New"/>
              </a:rPr>
              <a:t>          </a:t>
            </a:r>
            <a:r>
              <a:rPr lang="en-US" sz="1000">
                <a:latin typeface="Courier New"/>
                <a:ea typeface="Courier New"/>
                <a:cs typeface="Courier New"/>
                <a:sym typeface="Courier New"/>
              </a:rPr>
              <a:t>   JOBID   PARTITION     NAME     USER ST       TIME  NODES NODELIST(REASON)</a:t>
            </a:r>
            <a:endParaRPr/>
          </a:p>
          <a:p>
            <a:pPr indent="0" lvl="0" marL="0" rtl="0" algn="l">
              <a:lnSpc>
                <a:spcPct val="100000"/>
              </a:lnSpc>
              <a:spcBef>
                <a:spcPts val="500"/>
              </a:spcBef>
              <a:spcAft>
                <a:spcPts val="0"/>
              </a:spcAft>
              <a:buSzPts val="2400"/>
              <a:buNone/>
            </a:pPr>
            <a:r>
              <a:rPr lang="en-US" sz="1000">
                <a:latin typeface="Courier New"/>
                <a:ea typeface="Courier New"/>
                <a:cs typeface="Courier New"/>
                <a:sym typeface="Courier New"/>
              </a:rPr>
              <a:t>           	        4439141 development    myMPI    rauta  R       0:04      1 c559-702</a:t>
            </a:r>
            <a:endParaRPr/>
          </a:p>
          <a:p>
            <a:pPr indent="0" lvl="0" marL="0" rtl="0" algn="l">
              <a:lnSpc>
                <a:spcPct val="100000"/>
              </a:lnSpc>
              <a:spcBef>
                <a:spcPts val="500"/>
              </a:spcBef>
              <a:spcAft>
                <a:spcPts val="0"/>
              </a:spcAft>
              <a:buSzPts val="2400"/>
              <a:buNone/>
            </a:pPr>
            <a:r>
              <a:t/>
            </a:r>
            <a:endParaRPr sz="1800">
              <a:latin typeface="Courier New"/>
              <a:ea typeface="Courier New"/>
              <a:cs typeface="Courier New"/>
              <a:sym typeface="Courier New"/>
            </a:endParaRPr>
          </a:p>
          <a:p>
            <a:pPr indent="0" lvl="0" marL="0" rtl="0" algn="l">
              <a:lnSpc>
                <a:spcPct val="100000"/>
              </a:lnSpc>
              <a:spcBef>
                <a:spcPts val="500"/>
              </a:spcBef>
              <a:spcAft>
                <a:spcPts val="0"/>
              </a:spcAft>
              <a:buSzPts val="2400"/>
              <a:buNone/>
            </a:pPr>
            <a:r>
              <a:rPr b="1" lang="en-US" sz="1800">
                <a:latin typeface="Courier New"/>
                <a:ea typeface="Courier New"/>
                <a:cs typeface="Courier New"/>
                <a:sym typeface="Courier New"/>
              </a:rPr>
              <a:t>staff$ </a:t>
            </a:r>
            <a:r>
              <a:rPr b="1" lang="en-US" sz="1800">
                <a:solidFill>
                  <a:srgbClr val="C00000"/>
                </a:solidFill>
                <a:latin typeface="Courier New"/>
                <a:ea typeface="Courier New"/>
                <a:cs typeface="Courier New"/>
                <a:sym typeface="Courier New"/>
              </a:rPr>
              <a:t>scancel 4439141</a:t>
            </a:r>
            <a:endParaRPr/>
          </a:p>
          <a:p>
            <a:pPr indent="0" lvl="0" marL="0" rtl="0" algn="l">
              <a:lnSpc>
                <a:spcPct val="100000"/>
              </a:lnSpc>
              <a:spcBef>
                <a:spcPts val="500"/>
              </a:spcBef>
              <a:spcAft>
                <a:spcPts val="0"/>
              </a:spcAft>
              <a:buSzPts val="2400"/>
              <a:buNone/>
            </a:pPr>
            <a:r>
              <a:t/>
            </a:r>
            <a:endParaRPr sz="1000">
              <a:latin typeface="Courier New"/>
              <a:ea typeface="Courier New"/>
              <a:cs typeface="Courier New"/>
              <a:sym typeface="Courier New"/>
            </a:endParaRPr>
          </a:p>
        </p:txBody>
      </p:sp>
      <p:sp>
        <p:nvSpPr>
          <p:cNvPr id="823" name="Google Shape;823;p100"/>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1"/>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Let’s download our sample program</a:t>
            </a:r>
            <a:endParaRPr/>
          </a:p>
        </p:txBody>
      </p:sp>
      <p:sp>
        <p:nvSpPr>
          <p:cNvPr id="829" name="Google Shape;829;p101"/>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500"/>
              </a:spcBef>
              <a:spcAft>
                <a:spcPts val="0"/>
              </a:spcAft>
              <a:buSzPts val="2400"/>
              <a:buNone/>
            </a:pPr>
            <a:r>
              <a:rPr lang="en-US"/>
              <a:t>Go to the following site and download the zip file to your computer.</a:t>
            </a:r>
            <a:endParaRPr/>
          </a:p>
          <a:p>
            <a:pPr indent="0" lvl="0" marL="0" rtl="0" algn="l">
              <a:lnSpc>
                <a:spcPct val="100000"/>
              </a:lnSpc>
              <a:spcBef>
                <a:spcPts val="500"/>
              </a:spcBef>
              <a:spcAft>
                <a:spcPts val="0"/>
              </a:spcAft>
              <a:buSzPts val="2400"/>
              <a:buNone/>
            </a:pPr>
            <a:r>
              <a:rPr lang="en-US"/>
              <a:t>[</a:t>
            </a:r>
            <a:r>
              <a:rPr b="1" lang="en-US"/>
              <a:t>Note</a:t>
            </a:r>
            <a:r>
              <a:rPr lang="en-US"/>
              <a:t>: Remember where you save it, you will need it again]</a:t>
            </a:r>
            <a:endParaRPr/>
          </a:p>
          <a:p>
            <a:pPr indent="0" lvl="0" marL="0" rtl="0" algn="l">
              <a:lnSpc>
                <a:spcPct val="100000"/>
              </a:lnSpc>
              <a:spcBef>
                <a:spcPts val="500"/>
              </a:spcBef>
              <a:spcAft>
                <a:spcPts val="0"/>
              </a:spcAft>
              <a:buSzPts val="2400"/>
              <a:buNone/>
            </a:pPr>
            <a:r>
              <a:t/>
            </a:r>
            <a:endParaRPr/>
          </a:p>
          <a:p>
            <a:pPr indent="0" lvl="0" marL="0" rtl="0" algn="ctr">
              <a:lnSpc>
                <a:spcPct val="100000"/>
              </a:lnSpc>
              <a:spcBef>
                <a:spcPts val="500"/>
              </a:spcBef>
              <a:spcAft>
                <a:spcPts val="0"/>
              </a:spcAft>
              <a:buSzPts val="2400"/>
              <a:buNone/>
            </a:pPr>
            <a:r>
              <a:rPr b="1" lang="en-US">
                <a:latin typeface="Courier New"/>
                <a:ea typeface="Courier New"/>
                <a:cs typeface="Courier New"/>
                <a:sym typeface="Courier New"/>
              </a:rPr>
              <a:t>https://github.com/jeaimehp/xsedeexample</a:t>
            </a:r>
            <a:endParaRPr b="1">
              <a:latin typeface="Courier New"/>
              <a:ea typeface="Courier New"/>
              <a:cs typeface="Courier New"/>
              <a:sym typeface="Courier New"/>
            </a:endParaRPr>
          </a:p>
        </p:txBody>
      </p:sp>
      <p:sp>
        <p:nvSpPr>
          <p:cNvPr id="830" name="Google Shape;830;p101"/>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02"/>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Transferring data using Globus.org</a:t>
            </a:r>
            <a:endParaRPr/>
          </a:p>
        </p:txBody>
      </p:sp>
      <p:sp>
        <p:nvSpPr>
          <p:cNvPr id="836" name="Google Shape;836;p102"/>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AutoNum type="arabicPeriod"/>
            </a:pPr>
            <a:r>
              <a:rPr lang="en-US"/>
              <a:t>Install “Globus Connect Personal”</a:t>
            </a:r>
            <a:endParaRPr/>
          </a:p>
          <a:p>
            <a:pPr indent="-361950" lvl="1" marL="914400" rtl="0" algn="l">
              <a:lnSpc>
                <a:spcPct val="100000"/>
              </a:lnSpc>
              <a:spcBef>
                <a:spcPts val="0"/>
              </a:spcBef>
              <a:spcAft>
                <a:spcPts val="0"/>
              </a:spcAft>
              <a:buSzPts val="2100"/>
              <a:buAutoNum type="alphaLcPeriod"/>
            </a:pPr>
            <a:r>
              <a:rPr lang="en-US"/>
              <a:t>Make sure to add your computer/endpoint to Globus during setup</a:t>
            </a:r>
            <a:endParaRPr/>
          </a:p>
          <a:p>
            <a:pPr indent="-381000" lvl="0" marL="457200" rtl="0" algn="l">
              <a:lnSpc>
                <a:spcPct val="100000"/>
              </a:lnSpc>
              <a:spcBef>
                <a:spcPts val="0"/>
              </a:spcBef>
              <a:spcAft>
                <a:spcPts val="0"/>
              </a:spcAft>
              <a:buSzPts val="2400"/>
              <a:buAutoNum type="arabicPeriod"/>
            </a:pPr>
            <a:r>
              <a:rPr lang="en-US"/>
              <a:t>Go to globus.org and “Log In”</a:t>
            </a:r>
            <a:endParaRPr/>
          </a:p>
          <a:p>
            <a:pPr indent="-381000" lvl="0" marL="457200" rtl="0" algn="l">
              <a:lnSpc>
                <a:spcPct val="100000"/>
              </a:lnSpc>
              <a:spcBef>
                <a:spcPts val="0"/>
              </a:spcBef>
              <a:spcAft>
                <a:spcPts val="0"/>
              </a:spcAft>
              <a:buSzPts val="2400"/>
              <a:buAutoNum type="arabicPeriod"/>
            </a:pPr>
            <a:r>
              <a:rPr lang="en-US"/>
              <a:t>Go to “Your Collections” and choose your “Endpoint”</a:t>
            </a:r>
            <a:endParaRPr/>
          </a:p>
          <a:p>
            <a:pPr indent="-381000" lvl="0" marL="457200" rtl="0" algn="l">
              <a:lnSpc>
                <a:spcPct val="100000"/>
              </a:lnSpc>
              <a:spcBef>
                <a:spcPts val="0"/>
              </a:spcBef>
              <a:spcAft>
                <a:spcPts val="0"/>
              </a:spcAft>
              <a:buSzPts val="2400"/>
              <a:buAutoNum type="arabicPeriod"/>
            </a:pPr>
            <a:r>
              <a:rPr lang="en-US"/>
              <a:t>Select the “Panel” with two(2) columns</a:t>
            </a:r>
            <a:endParaRPr/>
          </a:p>
          <a:p>
            <a:pPr indent="-381000" lvl="0" marL="457200" rtl="0" algn="l">
              <a:lnSpc>
                <a:spcPct val="100000"/>
              </a:lnSpc>
              <a:spcBef>
                <a:spcPts val="0"/>
              </a:spcBef>
              <a:spcAft>
                <a:spcPts val="0"/>
              </a:spcAft>
              <a:buSzPts val="2400"/>
              <a:buAutoNum type="arabicPeriod"/>
            </a:pPr>
            <a:r>
              <a:rPr lang="en-US"/>
              <a:t>Add the Collection “XSEDE TACC Stampede 2”</a:t>
            </a:r>
            <a:endParaRPr/>
          </a:p>
          <a:p>
            <a:pPr indent="-381000" lvl="0" marL="457200" rtl="0" algn="l">
              <a:lnSpc>
                <a:spcPct val="100000"/>
              </a:lnSpc>
              <a:spcBef>
                <a:spcPts val="0"/>
              </a:spcBef>
              <a:spcAft>
                <a:spcPts val="0"/>
              </a:spcAft>
              <a:buSzPts val="2400"/>
              <a:buAutoNum type="arabicPeriod"/>
            </a:pPr>
            <a:r>
              <a:rPr lang="en-US"/>
              <a:t>Select the file(s) you want to transfer and click “Start”</a:t>
            </a:r>
            <a:endParaRPr/>
          </a:p>
          <a:p>
            <a:pPr indent="-361950" lvl="1" marL="914400" rtl="0" algn="l">
              <a:lnSpc>
                <a:spcPct val="100000"/>
              </a:lnSpc>
              <a:spcBef>
                <a:spcPts val="0"/>
              </a:spcBef>
              <a:spcAft>
                <a:spcPts val="0"/>
              </a:spcAft>
              <a:buSzPts val="2100"/>
              <a:buAutoNum type="alphaLcPeriod"/>
            </a:pPr>
            <a:r>
              <a:rPr lang="en-US"/>
              <a:t>xsedeexample-master.zip</a:t>
            </a:r>
            <a:endParaRPr/>
          </a:p>
          <a:p>
            <a:pPr indent="-381000" lvl="0" marL="457200" rtl="0" algn="l">
              <a:lnSpc>
                <a:spcPct val="100000"/>
              </a:lnSpc>
              <a:spcBef>
                <a:spcPts val="0"/>
              </a:spcBef>
              <a:spcAft>
                <a:spcPts val="0"/>
              </a:spcAft>
              <a:buSzPts val="2400"/>
              <a:buAutoNum type="arabicPeriod"/>
            </a:pPr>
            <a:r>
              <a:rPr lang="en-US"/>
              <a:t>Click “refresh list” to see the new files when completed</a:t>
            </a:r>
            <a:endParaRPr/>
          </a:p>
        </p:txBody>
      </p:sp>
      <p:sp>
        <p:nvSpPr>
          <p:cNvPr id="837" name="Google Shape;837;p102"/>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03"/>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Submitting a job script (SLURM scheduler)</a:t>
            </a:r>
            <a:endParaRPr/>
          </a:p>
        </p:txBody>
      </p:sp>
      <p:sp>
        <p:nvSpPr>
          <p:cNvPr id="843" name="Google Shape;843;p103"/>
          <p:cNvSpPr txBox="1"/>
          <p:nvPr>
            <p:ph idx="1" type="body"/>
          </p:nvPr>
        </p:nvSpPr>
        <p:spPr>
          <a:xfrm>
            <a:off x="457200" y="857250"/>
            <a:ext cx="8229600" cy="3600600"/>
          </a:xfrm>
          <a:prstGeom prst="rect">
            <a:avLst/>
          </a:prstGeom>
          <a:noFill/>
          <a:ln>
            <a:noFill/>
          </a:ln>
        </p:spPr>
        <p:txBody>
          <a:bodyPr anchorCtr="0" anchor="t" bIns="68575" lIns="68575" spcFirstLastPara="1" rIns="68575" wrap="square" tIns="68575">
            <a:noAutofit/>
          </a:bodyPr>
          <a:lstStyle/>
          <a:p>
            <a:pPr indent="-381000" lvl="0" marL="457200" rtl="0" algn="l">
              <a:lnSpc>
                <a:spcPct val="100000"/>
              </a:lnSpc>
              <a:spcBef>
                <a:spcPts val="500"/>
              </a:spcBef>
              <a:spcAft>
                <a:spcPts val="0"/>
              </a:spcAft>
              <a:buSzPts val="2400"/>
              <a:buAutoNum type="arabicPeriod"/>
            </a:pPr>
            <a:r>
              <a:rPr b="1" lang="en-US">
                <a:latin typeface="Courier New"/>
                <a:ea typeface="Courier New"/>
                <a:cs typeface="Courier New"/>
                <a:sym typeface="Courier New"/>
              </a:rPr>
              <a:t>ssh</a:t>
            </a:r>
            <a:r>
              <a:rPr lang="en-US"/>
              <a:t> to </a:t>
            </a:r>
            <a:r>
              <a:rPr lang="en-US">
                <a:latin typeface="Courier New"/>
                <a:ea typeface="Courier New"/>
                <a:cs typeface="Courier New"/>
                <a:sym typeface="Courier New"/>
              </a:rPr>
              <a:t>login.xsede.org</a:t>
            </a:r>
            <a:r>
              <a:rPr lang="en-US"/>
              <a:t> then </a:t>
            </a:r>
            <a:r>
              <a:rPr b="1" lang="en-US">
                <a:latin typeface="Courier New"/>
                <a:ea typeface="Courier New"/>
                <a:cs typeface="Courier New"/>
                <a:sym typeface="Courier New"/>
              </a:rPr>
              <a:t>gsissh</a:t>
            </a:r>
            <a:r>
              <a:rPr lang="en-US"/>
              <a:t> to </a:t>
            </a:r>
            <a:r>
              <a:rPr b="1" lang="en-US">
                <a:latin typeface="Courier New"/>
                <a:ea typeface="Courier New"/>
                <a:cs typeface="Courier New"/>
                <a:sym typeface="Courier New"/>
              </a:rPr>
              <a:t>stampede2</a:t>
            </a:r>
            <a:endParaRPr b="1">
              <a:latin typeface="Courier New"/>
              <a:ea typeface="Courier New"/>
              <a:cs typeface="Courier New"/>
              <a:sym typeface="Courier New"/>
            </a:endParaRPr>
          </a:p>
          <a:p>
            <a:pPr indent="-381000" lvl="0" marL="457200" rtl="0" algn="l">
              <a:lnSpc>
                <a:spcPct val="100000"/>
              </a:lnSpc>
              <a:spcBef>
                <a:spcPts val="0"/>
              </a:spcBef>
              <a:spcAft>
                <a:spcPts val="0"/>
              </a:spcAft>
              <a:buSzPts val="2400"/>
              <a:buAutoNum type="arabicPeriod"/>
            </a:pPr>
            <a:r>
              <a:rPr b="1" lang="en-US">
                <a:latin typeface="Courier New"/>
                <a:ea typeface="Courier New"/>
                <a:cs typeface="Courier New"/>
                <a:sym typeface="Courier New"/>
              </a:rPr>
              <a:t>unzip xsedeexample-master.zip</a:t>
            </a:r>
            <a:endParaRPr b="1">
              <a:latin typeface="Courier New"/>
              <a:ea typeface="Courier New"/>
              <a:cs typeface="Courier New"/>
              <a:sym typeface="Courier New"/>
            </a:endParaRPr>
          </a:p>
          <a:p>
            <a:pPr indent="-381000" lvl="0" marL="457200" rtl="0" algn="l">
              <a:lnSpc>
                <a:spcPct val="100000"/>
              </a:lnSpc>
              <a:spcBef>
                <a:spcPts val="0"/>
              </a:spcBef>
              <a:spcAft>
                <a:spcPts val="0"/>
              </a:spcAft>
              <a:buSzPts val="2400"/>
              <a:buAutoNum type="arabicPeriod"/>
            </a:pPr>
            <a:r>
              <a:rPr b="1" lang="en-US">
                <a:latin typeface="Courier New"/>
                <a:ea typeface="Courier New"/>
                <a:cs typeface="Courier New"/>
                <a:sym typeface="Courier New"/>
              </a:rPr>
              <a:t>cd</a:t>
            </a:r>
            <a:r>
              <a:rPr lang="en-US"/>
              <a:t> to </a:t>
            </a:r>
            <a:r>
              <a:rPr b="1" lang="en-US">
                <a:latin typeface="Courier New"/>
                <a:ea typeface="Courier New"/>
                <a:cs typeface="Courier New"/>
                <a:sym typeface="Courier New"/>
              </a:rPr>
              <a:t>xsedeexample-master</a:t>
            </a:r>
            <a:endParaRPr/>
          </a:p>
          <a:p>
            <a:pPr indent="-381000" lvl="0" marL="457200" rtl="0" algn="l">
              <a:lnSpc>
                <a:spcPct val="100000"/>
              </a:lnSpc>
              <a:spcBef>
                <a:spcPts val="0"/>
              </a:spcBef>
              <a:spcAft>
                <a:spcPts val="0"/>
              </a:spcAft>
              <a:buSzPts val="2400"/>
              <a:buAutoNum type="arabicPeriod"/>
            </a:pPr>
            <a:r>
              <a:rPr lang="en-US"/>
              <a:t>Edit (use either </a:t>
            </a:r>
            <a:r>
              <a:rPr lang="en-US">
                <a:latin typeface="Courier New"/>
                <a:ea typeface="Courier New"/>
                <a:cs typeface="Courier New"/>
                <a:sym typeface="Courier New"/>
              </a:rPr>
              <a:t>nano</a:t>
            </a:r>
            <a:r>
              <a:rPr lang="en-US"/>
              <a:t> or </a:t>
            </a:r>
            <a:r>
              <a:rPr lang="en-US">
                <a:latin typeface="Courier New"/>
                <a:ea typeface="Courier New"/>
                <a:cs typeface="Courier New"/>
                <a:sym typeface="Courier New"/>
              </a:rPr>
              <a:t>vi</a:t>
            </a:r>
            <a:r>
              <a:rPr lang="en-US"/>
              <a:t>) example_submission.bash to modify the email address to yours</a:t>
            </a:r>
            <a:endParaRPr/>
          </a:p>
          <a:p>
            <a:pPr indent="0" lvl="0" marL="457200" rtl="0" algn="l">
              <a:lnSpc>
                <a:spcPct val="100000"/>
              </a:lnSpc>
              <a:spcBef>
                <a:spcPts val="500"/>
              </a:spcBef>
              <a:spcAft>
                <a:spcPts val="0"/>
              </a:spcAft>
              <a:buSzPts val="2400"/>
              <a:buNone/>
            </a:pPr>
            <a:r>
              <a:rPr lang="en-US"/>
              <a:t>Ex. </a:t>
            </a:r>
            <a:endParaRPr/>
          </a:p>
          <a:p>
            <a:pPr indent="0" lvl="0" marL="457200" rtl="0" algn="l">
              <a:lnSpc>
                <a:spcPct val="100000"/>
              </a:lnSpc>
              <a:spcBef>
                <a:spcPts val="500"/>
              </a:spcBef>
              <a:spcAft>
                <a:spcPts val="0"/>
              </a:spcAft>
              <a:buSzPts val="2400"/>
              <a:buNone/>
            </a:pPr>
            <a:r>
              <a:rPr lang="en-US" sz="1800">
                <a:latin typeface="Courier New"/>
                <a:ea typeface="Courier New"/>
                <a:cs typeface="Courier New"/>
                <a:sym typeface="Courier New"/>
              </a:rPr>
              <a:t>#SBATCH --mail-user=jpowell@tacc.utexas.edu</a:t>
            </a:r>
            <a:endParaRPr sz="1800">
              <a:latin typeface="Courier New"/>
              <a:ea typeface="Courier New"/>
              <a:cs typeface="Courier New"/>
              <a:sym typeface="Courier New"/>
            </a:endParaRPr>
          </a:p>
          <a:p>
            <a:pPr indent="-381000" lvl="0" marL="457200" rtl="0" algn="l">
              <a:lnSpc>
                <a:spcPct val="100000"/>
              </a:lnSpc>
              <a:spcBef>
                <a:spcPts val="500"/>
              </a:spcBef>
              <a:spcAft>
                <a:spcPts val="0"/>
              </a:spcAft>
              <a:buSzPts val="2400"/>
              <a:buAutoNum type="arabicPeriod"/>
            </a:pPr>
            <a:r>
              <a:rPr b="1" lang="en-US">
                <a:latin typeface="Courier New"/>
                <a:ea typeface="Courier New"/>
                <a:cs typeface="Courier New"/>
                <a:sym typeface="Courier New"/>
              </a:rPr>
              <a:t>sbatch  example_submission.bash</a:t>
            </a:r>
            <a:r>
              <a:rPr lang="en-US"/>
              <a:t> </a:t>
            </a:r>
            <a:endParaRPr/>
          </a:p>
          <a:p>
            <a:pPr indent="0" lvl="0" marL="457200" rtl="0" algn="l">
              <a:lnSpc>
                <a:spcPct val="100000"/>
              </a:lnSpc>
              <a:spcBef>
                <a:spcPts val="500"/>
              </a:spcBef>
              <a:spcAft>
                <a:spcPts val="0"/>
              </a:spcAft>
              <a:buSzPts val="2400"/>
              <a:buNone/>
            </a:pPr>
            <a:r>
              <a:t/>
            </a:r>
            <a:endParaRPr/>
          </a:p>
        </p:txBody>
      </p:sp>
      <p:sp>
        <p:nvSpPr>
          <p:cNvPr id="844" name="Google Shape;844;p103"/>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04"/>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a:t>Whew!!! That was a lot ….</a:t>
            </a:r>
            <a:endParaRPr/>
          </a:p>
        </p:txBody>
      </p:sp>
      <p:pic>
        <p:nvPicPr>
          <p:cNvPr id="850" name="Google Shape;850;p104"/>
          <p:cNvPicPr preferRelativeResize="0"/>
          <p:nvPr/>
        </p:nvPicPr>
        <p:blipFill rotWithShape="1">
          <a:blip r:embed="rId3">
            <a:alphaModFix/>
          </a:blip>
          <a:srcRect b="0" l="0" r="0" t="0"/>
          <a:stretch/>
        </p:blipFill>
        <p:spPr>
          <a:xfrm>
            <a:off x="509475" y="986801"/>
            <a:ext cx="2743200" cy="2743200"/>
          </a:xfrm>
          <a:prstGeom prst="rect">
            <a:avLst/>
          </a:prstGeom>
          <a:noFill/>
          <a:ln>
            <a:noFill/>
          </a:ln>
          <a:effectLst>
            <a:outerShdw blurRad="57150" rotWithShape="0" algn="bl" dir="5400000" dist="19050">
              <a:srgbClr val="000000">
                <a:alpha val="49803"/>
              </a:srgbClr>
            </a:outerShdw>
          </a:effectLst>
        </p:spPr>
      </p:pic>
      <p:pic>
        <p:nvPicPr>
          <p:cNvPr id="851" name="Google Shape;851;p104"/>
          <p:cNvPicPr preferRelativeResize="0"/>
          <p:nvPr/>
        </p:nvPicPr>
        <p:blipFill rotWithShape="1">
          <a:blip r:embed="rId4">
            <a:alphaModFix/>
          </a:blip>
          <a:srcRect b="0" l="0" r="0" t="0"/>
          <a:stretch/>
        </p:blipFill>
        <p:spPr>
          <a:xfrm>
            <a:off x="3823075" y="986790"/>
            <a:ext cx="4762500" cy="2676525"/>
          </a:xfrm>
          <a:prstGeom prst="rect">
            <a:avLst/>
          </a:prstGeom>
          <a:noFill/>
          <a:ln>
            <a:noFill/>
          </a:ln>
          <a:effectLst>
            <a:outerShdw blurRad="57150" rotWithShape="0" algn="bl" dir="5400000" dist="19050">
              <a:srgbClr val="000000">
                <a:alpha val="49803"/>
              </a:srgbClr>
            </a:outerShdw>
          </a:effectLst>
        </p:spPr>
      </p:pic>
      <p:sp>
        <p:nvSpPr>
          <p:cNvPr id="852" name="Google Shape;852;p104"/>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6" name="Shape 856"/>
        <p:cNvGrpSpPr/>
        <p:nvPr/>
      </p:nvGrpSpPr>
      <p:grpSpPr>
        <a:xfrm>
          <a:off x="0" y="0"/>
          <a:ext cx="0" cy="0"/>
          <a:chOff x="0" y="0"/>
          <a:chExt cx="0" cy="0"/>
        </a:xfrm>
      </p:grpSpPr>
      <p:sp>
        <p:nvSpPr>
          <p:cNvPr id="857" name="Google Shape;857;p105"/>
          <p:cNvSpPr txBox="1"/>
          <p:nvPr/>
        </p:nvSpPr>
        <p:spPr>
          <a:xfrm>
            <a:off x="131100" y="730425"/>
            <a:ext cx="9012900" cy="345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r>
              <a:rPr b="0" i="0" lang="en-US" sz="2800" u="none" cap="none" strike="noStrike">
                <a:solidFill>
                  <a:srgbClr val="254061"/>
                </a:solidFill>
                <a:latin typeface="Calibri"/>
                <a:ea typeface="Calibri"/>
                <a:cs typeface="Calibri"/>
                <a:sym typeface="Calibri"/>
              </a:rPr>
              <a:t>Please complete a short on-line survey about this module at</a:t>
            </a:r>
            <a:r>
              <a:rPr b="0" i="0" lang="en-US" sz="2800" u="sng" cap="none" strike="noStrike">
                <a:solidFill>
                  <a:schemeClr val="hlink"/>
                </a:solidFill>
                <a:latin typeface="Calibri"/>
                <a:ea typeface="Calibri"/>
                <a:cs typeface="Calibri"/>
                <a:sym typeface="Calibri"/>
                <a:hlinkClick r:id="rId3"/>
              </a:rPr>
              <a:t> http://bit.ly/xsedesurvey</a:t>
            </a:r>
            <a:r>
              <a:rPr b="0" i="0" lang="en-US" sz="2800" u="none" cap="none" strike="noStrike">
                <a:solidFill>
                  <a:srgbClr val="254061"/>
                </a:solidFill>
                <a:latin typeface="Calibri"/>
                <a:ea typeface="Calibri"/>
                <a:cs typeface="Calibri"/>
                <a:sym typeface="Calibri"/>
              </a:rPr>
              <a:t>.</a:t>
            </a:r>
            <a:r>
              <a:rPr b="1" i="0" lang="en-US" sz="2800" u="none" cap="none" strike="noStrike">
                <a:solidFill>
                  <a:srgbClr val="254061"/>
                </a:solidFill>
                <a:latin typeface="Calibri"/>
                <a:ea typeface="Calibri"/>
                <a:cs typeface="Calibri"/>
                <a:sym typeface="Calibri"/>
              </a:rPr>
              <a:t>  </a:t>
            </a:r>
            <a:r>
              <a:rPr b="0" i="0" lang="en-US" sz="2800" u="none" cap="none" strike="noStrike">
                <a:solidFill>
                  <a:srgbClr val="254061"/>
                </a:solidFill>
                <a:latin typeface="Calibri"/>
                <a:ea typeface="Calibri"/>
                <a:cs typeface="Calibri"/>
                <a:sym typeface="Calibri"/>
              </a:rPr>
              <a:t>We value your feedback, and will use your feedback to help improve our training offerings.</a:t>
            </a:r>
            <a:br>
              <a:rPr b="0" i="0" lang="en-US" sz="2800" u="none" cap="none" strike="noStrike">
                <a:solidFill>
                  <a:srgbClr val="254061"/>
                </a:solidFill>
                <a:latin typeface="Calibri"/>
                <a:ea typeface="Calibri"/>
                <a:cs typeface="Calibri"/>
                <a:sym typeface="Calibri"/>
              </a:rPr>
            </a:br>
            <a:endParaRPr b="0" i="0" sz="2800" u="sng" cap="none" strike="noStrike">
              <a:solidFill>
                <a:schemeClr val="hlink"/>
              </a:solidFill>
              <a:latin typeface="Calibri"/>
              <a:ea typeface="Calibri"/>
              <a:cs typeface="Calibri"/>
              <a:sym typeface="Calibri"/>
              <a:hlinkClick r:id="rId4"/>
            </a:endParaRPr>
          </a:p>
        </p:txBody>
      </p:sp>
      <p:pic>
        <p:nvPicPr>
          <p:cNvPr id="858" name="Google Shape;858;p105"/>
          <p:cNvPicPr preferRelativeResize="0"/>
          <p:nvPr/>
        </p:nvPicPr>
        <p:blipFill rotWithShape="1">
          <a:blip r:embed="rId5">
            <a:alphaModFix/>
          </a:blip>
          <a:srcRect b="0" l="0" r="0" t="0"/>
          <a:stretch/>
        </p:blipFill>
        <p:spPr>
          <a:xfrm>
            <a:off x="6918550" y="83274"/>
            <a:ext cx="2053975" cy="777726"/>
          </a:xfrm>
          <a:prstGeom prst="rect">
            <a:avLst/>
          </a:prstGeom>
          <a:noFill/>
          <a:ln>
            <a:noFill/>
          </a:ln>
        </p:spPr>
      </p:pic>
      <p:sp>
        <p:nvSpPr>
          <p:cNvPr id="859" name="Google Shape;859;p105"/>
          <p:cNvSpPr txBox="1"/>
          <p:nvPr>
            <p:ph type="title"/>
          </p:nvPr>
        </p:nvSpPr>
        <p:spPr>
          <a:xfrm>
            <a:off x="457200" y="205978"/>
            <a:ext cx="8229600" cy="5370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2400"/>
              <a:buNone/>
            </a:pPr>
            <a:r>
              <a:rPr lang="en-US" sz="3000"/>
              <a:t>Session Survey</a:t>
            </a:r>
            <a:endParaRPr sz="3000"/>
          </a:p>
        </p:txBody>
      </p:sp>
      <p:sp>
        <p:nvSpPr>
          <p:cNvPr id="860" name="Google Shape;860;p105"/>
          <p:cNvSpPr txBox="1"/>
          <p:nvPr>
            <p:ph idx="12" type="sldNum"/>
          </p:nvPr>
        </p:nvSpPr>
        <p:spPr>
          <a:xfrm>
            <a:off x="0" y="4763869"/>
            <a:ext cx="964800" cy="379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2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XSEDE-Slide-Template-v1.3">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